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0" r:id="rId6"/>
    <p:sldId id="263" r:id="rId7"/>
    <p:sldId id="262" r:id="rId8"/>
    <p:sldId id="261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6E78-CD85-4C3B-B71C-560714BDF39D}" type="datetimeFigureOut">
              <a:rPr lang="da-DK" smtClean="0"/>
              <a:t>20-09-2017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3DA0-FDB7-4E91-AB79-1048B30B06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729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6E78-CD85-4C3B-B71C-560714BDF39D}" type="datetimeFigureOut">
              <a:rPr lang="da-DK" smtClean="0"/>
              <a:t>20-09-2017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3DA0-FDB7-4E91-AB79-1048B30B06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423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6E78-CD85-4C3B-B71C-560714BDF39D}" type="datetimeFigureOut">
              <a:rPr lang="da-DK" smtClean="0"/>
              <a:t>20-09-2017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3DA0-FDB7-4E91-AB79-1048B30B06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2019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6E78-CD85-4C3B-B71C-560714BDF39D}" type="datetimeFigureOut">
              <a:rPr lang="da-DK" smtClean="0"/>
              <a:t>20-09-2017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3DA0-FDB7-4E91-AB79-1048B30B06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401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6E78-CD85-4C3B-B71C-560714BDF39D}" type="datetimeFigureOut">
              <a:rPr lang="da-DK" smtClean="0"/>
              <a:t>20-09-2017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3DA0-FDB7-4E91-AB79-1048B30B06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087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6E78-CD85-4C3B-B71C-560714BDF39D}" type="datetimeFigureOut">
              <a:rPr lang="da-DK" smtClean="0"/>
              <a:t>20-09-2017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3DA0-FDB7-4E91-AB79-1048B30B06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715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6E78-CD85-4C3B-B71C-560714BDF39D}" type="datetimeFigureOut">
              <a:rPr lang="da-DK" smtClean="0"/>
              <a:t>20-09-2017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3DA0-FDB7-4E91-AB79-1048B30B06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793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6E78-CD85-4C3B-B71C-560714BDF39D}" type="datetimeFigureOut">
              <a:rPr lang="da-DK" smtClean="0"/>
              <a:t>20-09-2017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3DA0-FDB7-4E91-AB79-1048B30B06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060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6E78-CD85-4C3B-B71C-560714BDF39D}" type="datetimeFigureOut">
              <a:rPr lang="da-DK" smtClean="0"/>
              <a:t>20-09-2017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3DA0-FDB7-4E91-AB79-1048B30B06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938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6E78-CD85-4C3B-B71C-560714BDF39D}" type="datetimeFigureOut">
              <a:rPr lang="da-DK" smtClean="0"/>
              <a:t>20-09-2017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3DA0-FDB7-4E91-AB79-1048B30B06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765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6E78-CD85-4C3B-B71C-560714BDF39D}" type="datetimeFigureOut">
              <a:rPr lang="da-DK" smtClean="0"/>
              <a:t>20-09-2017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3DA0-FDB7-4E91-AB79-1048B30B06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656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B6E78-CD85-4C3B-B71C-560714BDF39D}" type="datetimeFigureOut">
              <a:rPr lang="da-DK" smtClean="0"/>
              <a:t>20-09-2017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F3DA0-FDB7-4E91-AB79-1048B30B06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923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/>
          <a:srcRect t="4200"/>
          <a:stretch/>
        </p:blipFill>
        <p:spPr>
          <a:xfrm>
            <a:off x="1882648" y="275882"/>
            <a:ext cx="10187432" cy="691774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914400" y="118872"/>
            <a:ext cx="5020056" cy="1700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/>
          <a:srcRect r="6783"/>
          <a:stretch/>
        </p:blipFill>
        <p:spPr>
          <a:xfrm>
            <a:off x="473392" y="202530"/>
            <a:ext cx="4779328" cy="2682910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793631" y="2286458"/>
            <a:ext cx="4287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Supplerende bemærkninger og visualiseringer udarbejdet som tillæg til beslutningssagen.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456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94" y="696819"/>
            <a:ext cx="5754221" cy="370415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Trafiksikkerhed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39494" y="2121459"/>
            <a:ext cx="64770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a-DK" u="sng" dirty="0" smtClean="0"/>
              <a:t>Planlagte optimeringer:</a:t>
            </a:r>
            <a:endParaRPr lang="da-DK" dirty="0"/>
          </a:p>
          <a:p>
            <a:r>
              <a:rPr lang="da-DK" dirty="0" smtClean="0"/>
              <a:t>Fase 1. I </a:t>
            </a:r>
            <a:r>
              <a:rPr lang="da-DK" dirty="0"/>
              <a:t>sammenhæng med at supercykelforbindelsen anlægges ad Strandvej og gennem krydset Strandvejen/ Vestre Ringvej laves der forbedringer i </a:t>
            </a:r>
            <a:r>
              <a:rPr lang="da-DK" dirty="0" smtClean="0"/>
              <a:t>krydset i forhold til de sikkerhed og flow på strækningen som også i forhold til stigende trafikmængder og særlig lastbiltrafik fra havnen vil øge sikkerheden. 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Der </a:t>
            </a:r>
            <a:r>
              <a:rPr lang="da-DK" dirty="0"/>
              <a:t>laves en sideforskydning af de sydgående kørespor på Strandvejen, således at der bliver en længere højresvingsbane, to ligeud gående og en venstresvingsbane. </a:t>
            </a:r>
            <a:r>
              <a:rPr lang="da-DK" dirty="0" smtClean="0"/>
              <a:t>Cykelbaner i krydset optimeres med tydelige </a:t>
            </a:r>
            <a:r>
              <a:rPr lang="da-DK" dirty="0" err="1" smtClean="0"/>
              <a:t>opstregning</a:t>
            </a:r>
            <a:r>
              <a:rPr lang="da-DK" dirty="0" smtClean="0"/>
              <a:t> og cykelbaner, cykel-dedikeret lysregulering og nye helleanlæg. Lignende optimeringer er planlagt og er under implementering på hele strandvejsstrækningen.</a:t>
            </a:r>
          </a:p>
          <a:p>
            <a:r>
              <a:rPr lang="da-DK" dirty="0" smtClean="0"/>
              <a:t>Fase 2. I samarbejde med havnen er der indledt et arbejde med det mål at optimere indkørslen til havnen – herunder formentlig en gate med nye anlæg på havneområdet. Dette vil også kræve nye optimeringer og anlæg i strandvejskrydset og der vil her være mulighed for optimeringer i forhold til fremtidige trafikmængder.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2088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Støj og Støv</a:t>
            </a:r>
            <a:endParaRPr lang="da-DK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1368462"/>
            <a:ext cx="105156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Der er udarbejdet en miljørapport, hvor en række emner – herunder Støj og Støv er behandlet.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altLang="da-DK" sz="1400" dirty="0" smtClean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da-DK" sz="1400" dirty="0">
                <a:latin typeface="Arial" panose="020B0604020202020204" pitchFamily="34" charset="0"/>
                <a:ea typeface="Calibri" panose="020F0502020204030204" pitchFamily="34" charset="0"/>
              </a:rPr>
              <a:t>Miljørapportens afgrænsning udarbejdes på baggrund af en forudgående vurdering af miljøpåvirkningernes væsentlighed. Denne vurdering har været i høring ved berørte myndigheder.</a:t>
            </a:r>
            <a:endParaRPr lang="da-DK" altLang="da-DK" sz="14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altLang="da-DK" sz="1400" dirty="0" smtClean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altLang="da-DK" sz="1400" dirty="0" smtClean="0">
                <a:latin typeface="Arial" panose="020B0604020202020204" pitchFamily="34" charset="0"/>
              </a:rPr>
              <a:t>Der er lavet støjberegninger, der dokumenterer at det planlagte projekt vil overholde gældende støjgrænser for eksisterende boliger i området. </a:t>
            </a:r>
            <a:endParaRPr lang="da-DK" altLang="da-DK" sz="14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da-DK" altLang="da-D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Der er spurgt konkret til behandling af emnerne støj og støv.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altLang="da-DK" sz="14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da-DK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Kornanlægget (renseri og tørreri) etableres med rensningsforanstaltninger, der overholder gældende retningslinjer og vejledninger fra </a:t>
            </a:r>
            <a:r>
              <a:rPr lang="da-DK" altLang="da-DK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Miljøstyrelsen. Afkast </a:t>
            </a:r>
            <a:r>
              <a:rPr lang="da-DK" altLang="da-DK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 korntørreri med filter mm. skal opfylde en række emissionsgrænser for støv</a:t>
            </a:r>
            <a:r>
              <a:rPr lang="da-DK" altLang="da-DK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da-DK" altLang="da-DK" sz="14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da-DK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Efter de modtagne data, er det administrationens vurdering, at disse grænser overholdes.</a:t>
            </a:r>
            <a:endParaRPr lang="da-DK" altLang="da-DK" sz="1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altLang="da-DK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Vedrørende støv er den nuværende håndtering af korn allerede forbedret betydeligt i forhold til tidligere. I det planlagte anlæg sker </a:t>
            </a:r>
            <a:r>
              <a:rPr kumimoji="0" lang="da-DK" altLang="da-D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 aflæsning sker indendørs med udsugning </a:t>
            </a:r>
            <a:r>
              <a:rPr kumimoji="0" lang="da-DK" altLang="da-DK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(se tegninger på efterfølgende slide) </a:t>
            </a:r>
            <a:r>
              <a:rPr kumimoji="0" lang="da-DK" altLang="da-D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og siloer opføres som lufttætte siloer</a:t>
            </a:r>
            <a:r>
              <a:rPr kumimoji="0" lang="da-DK" altLang="da-DK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som forventes at bedre situationen yderligere. Det planlagte anlæg er efter ejers oplysning dimensioneret til at kunne håndtere spidsbelastningssituationer.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da-DK" altLang="da-D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Når siloerne opføres som lufttætte siloer, er der ud fra en brandteknisk vurdering ikke nogen særlig brandfare.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Idet forholdene omkring støj og støv ikke er vurderet at afstedkomme væsentlige miljøpåvirkninger, idet gældende grænser/krav overholdes, er disse emner ikke indgået i den egentlige miljøvurdering. </a:t>
            </a:r>
            <a:endParaRPr kumimoji="0" lang="da-DK" altLang="da-D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34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47135"/>
            <a:ext cx="8385714" cy="5760968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9652000" y="2815771"/>
            <a:ext cx="223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Aflukket aflæsnings-området. Aflæsning ikke mulig uden at porten er lukket.</a:t>
            </a:r>
          </a:p>
          <a:p>
            <a:endParaRPr lang="da-DK" dirty="0"/>
          </a:p>
          <a:p>
            <a:r>
              <a:rPr lang="da-DK" dirty="0" smtClean="0"/>
              <a:t>Ses også på visualiseringerne ved siden af siloerne.</a:t>
            </a:r>
            <a:endParaRPr lang="da-DK" dirty="0"/>
          </a:p>
        </p:txBody>
      </p:sp>
      <p:cxnSp>
        <p:nvCxnSpPr>
          <p:cNvPr id="7" name="Vinklet forbindelse 6"/>
          <p:cNvCxnSpPr>
            <a:stCxn id="5" idx="0"/>
          </p:cNvCxnSpPr>
          <p:nvPr/>
        </p:nvCxnSpPr>
        <p:spPr>
          <a:xfrm rot="16200000" flipV="1">
            <a:off x="9673774" y="1719945"/>
            <a:ext cx="391884" cy="179976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27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Andre muligheder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Der har været dialog med Fredericia Shipping om alternativer til det konkrete projekt – herunder nedgravning, andre placeringer på havnen, vinkling i forhold til de nuværende anlæg samt placering ved </a:t>
            </a:r>
            <a:r>
              <a:rPr lang="da-DK" dirty="0" err="1" smtClean="0"/>
              <a:t>Amoniakhavnen</a:t>
            </a:r>
            <a:r>
              <a:rPr lang="da-DK" dirty="0" smtClean="0"/>
              <a:t> i Snoghøj. Andre placeringer er fortrinsvist med henvisning til manglende økonomisk rentabilitet, men også med henvisning til faglige kriterier blevet afvist som praktisk </a:t>
            </a:r>
            <a:r>
              <a:rPr lang="da-DK" dirty="0" err="1" smtClean="0"/>
              <a:t>gennemførbare</a:t>
            </a:r>
            <a:r>
              <a:rPr lang="da-DK" dirty="0" smtClean="0"/>
              <a:t>.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5168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Indhold</a:t>
            </a:r>
            <a:endParaRPr lang="da-DK" dirty="0"/>
          </a:p>
        </p:txBody>
      </p:sp>
      <p:sp>
        <p:nvSpPr>
          <p:cNvPr id="4" name="Pladsholder til indhold 2"/>
          <p:cNvSpPr>
            <a:spLocks noGrp="1"/>
          </p:cNvSpPr>
          <p:nvPr>
            <p:ph idx="1"/>
          </p:nvPr>
        </p:nvSpPr>
        <p:spPr>
          <a:xfrm>
            <a:off x="838199" y="1564369"/>
            <a:ext cx="10847119" cy="4836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 smtClean="0"/>
              <a:t>Visualiseringer</a:t>
            </a:r>
          </a:p>
          <a:p>
            <a:pPr marL="0" indent="0">
              <a:buNone/>
            </a:pPr>
            <a:r>
              <a:rPr lang="da-DK" sz="2400" dirty="0" smtClean="0"/>
              <a:t>Trafiksikkerhed</a:t>
            </a:r>
          </a:p>
          <a:p>
            <a:pPr marL="0" indent="0">
              <a:buNone/>
            </a:pPr>
            <a:r>
              <a:rPr lang="da-DK" sz="2400" dirty="0" smtClean="0"/>
              <a:t>Støj og Støv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 smtClean="0"/>
              <a:t>Der henvises i øvrigt til strategisk miljøvurdering, Lokalplan samt beslutningssag inklusiv bilag.,</a:t>
            </a:r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84489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Visualiseringer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1690688"/>
            <a:ext cx="5120000" cy="288000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200" y="1690688"/>
            <a:ext cx="512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0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Visualiseringer – </a:t>
            </a:r>
            <a:r>
              <a:rPr lang="da-DK" dirty="0" err="1" smtClean="0"/>
              <a:t>Elstyrvej</a:t>
            </a:r>
            <a:r>
              <a:rPr lang="da-DK" dirty="0" smtClean="0"/>
              <a:t> 3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690688"/>
            <a:ext cx="5120000" cy="2880000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50" y="1690688"/>
            <a:ext cx="512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Visualiseringer – Egernvej 17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5" y="1690688"/>
            <a:ext cx="5120000" cy="288000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90688"/>
            <a:ext cx="512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6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Visualiseringer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86706"/>
            <a:ext cx="104584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6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Visualiseringer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52" y="1650670"/>
            <a:ext cx="5373011" cy="4310784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010" y="1650671"/>
            <a:ext cx="5413962" cy="43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0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Visualiseringer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/>
          <a:srcRect l="12839" r="5287"/>
          <a:stretch/>
        </p:blipFill>
        <p:spPr>
          <a:xfrm>
            <a:off x="241710" y="1745676"/>
            <a:ext cx="5874079" cy="4007396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/>
          <a:srcRect l="12623" r="6235"/>
          <a:stretch/>
        </p:blipFill>
        <p:spPr>
          <a:xfrm>
            <a:off x="6208177" y="1737260"/>
            <a:ext cx="5774024" cy="401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0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Trafikmængde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a-DK" sz="2400" dirty="0"/>
              <a:t>Kornterminalen vil forøge trafikken i området med 7.000 lastbiler/år i </a:t>
            </a:r>
            <a:r>
              <a:rPr lang="da-DK" sz="2400" dirty="0" smtClean="0"/>
              <a:t>fire måneder </a:t>
            </a:r>
            <a:r>
              <a:rPr lang="da-DK" sz="2400" dirty="0"/>
              <a:t>om året, hvilket svarer til cirka 80 arbejdsdage. Det giver </a:t>
            </a:r>
            <a:r>
              <a:rPr lang="da-DK" sz="2400" dirty="0" smtClean="0"/>
              <a:t>cirka 88 </a:t>
            </a:r>
            <a:r>
              <a:rPr lang="da-DK" sz="2400" dirty="0"/>
              <a:t>kørsler pr. dag pr. vej. </a:t>
            </a:r>
          </a:p>
          <a:p>
            <a:r>
              <a:rPr lang="da-DK" sz="2400" dirty="0"/>
              <a:t>Når dette omregnes til spidstimetrafik giver </a:t>
            </a:r>
            <a:r>
              <a:rPr lang="da-DK" sz="2400" dirty="0" smtClean="0"/>
              <a:t>det 11 </a:t>
            </a:r>
            <a:r>
              <a:rPr lang="da-DK" sz="2400" dirty="0"/>
              <a:t>lastbiler pr. </a:t>
            </a:r>
            <a:r>
              <a:rPr lang="da-DK" sz="2400" dirty="0" smtClean="0"/>
              <a:t>retning. De </a:t>
            </a:r>
            <a:r>
              <a:rPr lang="da-DK" sz="2400" dirty="0"/>
              <a:t>11 lastbiler pr. retning i spidstimen forventes ikke at gøre nogen </a:t>
            </a:r>
            <a:r>
              <a:rPr lang="da-DK" sz="2400" dirty="0" smtClean="0"/>
              <a:t>væsentlig forskel </a:t>
            </a:r>
            <a:r>
              <a:rPr lang="da-DK" sz="2400" dirty="0"/>
              <a:t>på trafikafviklingen i krydset i spidstimen, eftersom </a:t>
            </a:r>
            <a:r>
              <a:rPr lang="da-DK" sz="2400" dirty="0" smtClean="0"/>
              <a:t>spidstime belastningen </a:t>
            </a:r>
            <a:r>
              <a:rPr lang="da-DK" sz="2400" dirty="0"/>
              <a:t>her allerede er høj (500 køretøjer på Vestre Ringvej </a:t>
            </a:r>
            <a:r>
              <a:rPr lang="da-DK" sz="2400" dirty="0" smtClean="0"/>
              <a:t>og 1.900 </a:t>
            </a:r>
            <a:r>
              <a:rPr lang="da-DK" sz="2400" dirty="0"/>
              <a:t>køretøjer på Strandvejen). </a:t>
            </a:r>
            <a:endParaRPr lang="da-DK" sz="2400" dirty="0" smtClean="0"/>
          </a:p>
          <a:p>
            <a:r>
              <a:rPr lang="da-DK" sz="2400" dirty="0" smtClean="0"/>
              <a:t>Den </a:t>
            </a:r>
            <a:r>
              <a:rPr lang="da-DK" sz="2400" dirty="0"/>
              <a:t>generelle trafikudvikling </a:t>
            </a:r>
            <a:r>
              <a:rPr lang="da-DK" sz="2400" dirty="0" smtClean="0"/>
              <a:t>(forventelig 1,65 pct./år) vil være </a:t>
            </a:r>
            <a:r>
              <a:rPr lang="da-DK" sz="2400" dirty="0"/>
              <a:t>den primære årsag til trafikafviklingsproblemer i krydset, da der </a:t>
            </a:r>
            <a:r>
              <a:rPr lang="da-DK" sz="2400" dirty="0" smtClean="0"/>
              <a:t>fra Strandvejen </a:t>
            </a:r>
            <a:r>
              <a:rPr lang="da-DK" sz="2400" dirty="0"/>
              <a:t>vil tilføjes 50 lastbiler og 300 personbiler i </a:t>
            </a:r>
            <a:r>
              <a:rPr lang="da-DK" sz="2400" dirty="0" smtClean="0"/>
              <a:t>spidstimen</a:t>
            </a:r>
            <a:r>
              <a:rPr lang="da-DK" sz="2400" dirty="0"/>
              <a:t> </a:t>
            </a:r>
            <a:r>
              <a:rPr lang="da-DK" sz="2400" dirty="0" smtClean="0"/>
              <a:t>(2027)</a:t>
            </a:r>
          </a:p>
          <a:p>
            <a:r>
              <a:rPr lang="da-DK" sz="2400" dirty="0" smtClean="0"/>
              <a:t>Den konkrete sag forventes derfor ikke i sig selv at kræve særlige selvstændige trafikforanstaltninger. Der er dog udarbejdet forslag til forbedring af trafiksikkerheden.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8822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392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PowerPoint-præsentation</vt:lpstr>
      <vt:lpstr>Indhold</vt:lpstr>
      <vt:lpstr>Visualiseringer</vt:lpstr>
      <vt:lpstr>Visualiseringer – Elstyrvej 3</vt:lpstr>
      <vt:lpstr>Visualiseringer – Egernvej 17</vt:lpstr>
      <vt:lpstr>Visualiseringer</vt:lpstr>
      <vt:lpstr>Visualiseringer</vt:lpstr>
      <vt:lpstr>Visualiseringer</vt:lpstr>
      <vt:lpstr>Trafikmængde</vt:lpstr>
      <vt:lpstr>Trafiksikkerhed</vt:lpstr>
      <vt:lpstr>Støj og Støv</vt:lpstr>
      <vt:lpstr>PowerPoint-præsentation</vt:lpstr>
      <vt:lpstr>Andre muligheder</vt:lpstr>
    </vt:vector>
  </TitlesOfParts>
  <Company>Fredericia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Tabita Nyby</dc:creator>
  <cp:lastModifiedBy>Gitte Engelbrecht</cp:lastModifiedBy>
  <cp:revision>35</cp:revision>
  <dcterms:created xsi:type="dcterms:W3CDTF">2017-08-29T06:49:01Z</dcterms:created>
  <dcterms:modified xsi:type="dcterms:W3CDTF">2017-09-20T07:05:45Z</dcterms:modified>
</cp:coreProperties>
</file>