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6"/>
  </p:notesMasterIdLst>
  <p:handoutMasterIdLst>
    <p:handoutMasterId r:id="rId37"/>
  </p:handoutMasterIdLst>
  <p:sldIdLst>
    <p:sldId id="270" r:id="rId6"/>
    <p:sldId id="294" r:id="rId7"/>
    <p:sldId id="285" r:id="rId8"/>
    <p:sldId id="292" r:id="rId9"/>
    <p:sldId id="302" r:id="rId10"/>
    <p:sldId id="305" r:id="rId11"/>
    <p:sldId id="309" r:id="rId12"/>
    <p:sldId id="310" r:id="rId13"/>
    <p:sldId id="318" r:id="rId14"/>
    <p:sldId id="287" r:id="rId15"/>
    <p:sldId id="273" r:id="rId16"/>
    <p:sldId id="319" r:id="rId17"/>
    <p:sldId id="320" r:id="rId18"/>
    <p:sldId id="321" r:id="rId19"/>
    <p:sldId id="317" r:id="rId20"/>
    <p:sldId id="260" r:id="rId21"/>
    <p:sldId id="289" r:id="rId22"/>
    <p:sldId id="274" r:id="rId23"/>
    <p:sldId id="291" r:id="rId24"/>
    <p:sldId id="303" r:id="rId25"/>
    <p:sldId id="304" r:id="rId26"/>
    <p:sldId id="256" r:id="rId27"/>
    <p:sldId id="312" r:id="rId28"/>
    <p:sldId id="262" r:id="rId29"/>
    <p:sldId id="264" r:id="rId30"/>
    <p:sldId id="277" r:id="rId31"/>
    <p:sldId id="313" r:id="rId32"/>
    <p:sldId id="278" r:id="rId33"/>
    <p:sldId id="269" r:id="rId34"/>
    <p:sldId id="297" r:id="rId35"/>
  </p:sldIdLst>
  <p:sldSz cx="9906000" cy="6858000" type="A4"/>
  <p:notesSz cx="6797675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CA0"/>
    <a:srgbClr val="486F8A"/>
    <a:srgbClr val="99CCFF"/>
    <a:srgbClr val="90ACD6"/>
    <a:srgbClr val="993366"/>
    <a:srgbClr val="67997E"/>
    <a:srgbClr val="996633"/>
    <a:srgbClr val="66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61" autoAdjust="0"/>
  </p:normalViewPr>
  <p:slideViewPr>
    <p:cSldViewPr>
      <p:cViewPr varScale="1">
        <p:scale>
          <a:sx n="81" d="100"/>
          <a:sy n="81" d="100"/>
        </p:scale>
        <p:origin x="821" y="53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"/>
    </p:cViewPr>
  </p:sorterViewPr>
  <p:notesViewPr>
    <p:cSldViewPr>
      <p:cViewPr varScale="1">
        <p:scale>
          <a:sx n="59" d="100"/>
          <a:sy n="59" d="100"/>
        </p:scale>
        <p:origin x="-2717" y="-8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regneark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regneark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regneark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ntfilserver\okonomi\Databaser\Befolkningsprognoser\Befolkningsprognose\2017\Antal%20f&#248;dsler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regneark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regneark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regneark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-regneark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ntfilserver\okonomi\Databaser\Befolkningsprognoser\Befolkningsprognose\2017\Fredericia_2017\Scenario_004\Fredericia_prognose_2017_sc4%20A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'2013'!$A$18</c:f>
              <c:strCache>
                <c:ptCount val="1"/>
                <c:pt idx="0">
                  <c:v>Ml. kommunal balance</c:v>
                </c:pt>
              </c:strCache>
            </c:strRef>
          </c:tx>
          <c:invertIfNegative val="0"/>
          <c:cat>
            <c:numRef>
              <c:f>'2013'!$B$17:$P$17</c:f>
              <c:numCache>
                <c:formatCode>0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'2013'!$B$18:$P$18</c:f>
              <c:numCache>
                <c:formatCode>General</c:formatCode>
                <c:ptCount val="15"/>
                <c:pt idx="0">
                  <c:v>46</c:v>
                </c:pt>
                <c:pt idx="1">
                  <c:v>220</c:v>
                </c:pt>
                <c:pt idx="2">
                  <c:v>165</c:v>
                </c:pt>
                <c:pt idx="3">
                  <c:v>72</c:v>
                </c:pt>
                <c:pt idx="4">
                  <c:v>-57</c:v>
                </c:pt>
                <c:pt idx="5">
                  <c:v>47</c:v>
                </c:pt>
                <c:pt idx="6">
                  <c:v>8</c:v>
                </c:pt>
                <c:pt idx="7">
                  <c:v>21</c:v>
                </c:pt>
                <c:pt idx="8">
                  <c:v>150</c:v>
                </c:pt>
                <c:pt idx="9">
                  <c:v>65</c:v>
                </c:pt>
                <c:pt idx="10">
                  <c:v>-28</c:v>
                </c:pt>
                <c:pt idx="11">
                  <c:v>-192</c:v>
                </c:pt>
                <c:pt idx="12">
                  <c:v>-52</c:v>
                </c:pt>
                <c:pt idx="13">
                  <c:v>-17</c:v>
                </c:pt>
                <c:pt idx="14">
                  <c:v>-56</c:v>
                </c:pt>
              </c:numCache>
            </c:numRef>
          </c:val>
        </c:ser>
        <c:ser>
          <c:idx val="1"/>
          <c:order val="1"/>
          <c:tx>
            <c:strRef>
              <c:f>'2013'!$A$19</c:f>
              <c:strCache>
                <c:ptCount val="1"/>
                <c:pt idx="0">
                  <c:v>Vandringsbalance</c:v>
                </c:pt>
              </c:strCache>
            </c:strRef>
          </c:tx>
          <c:invertIfNegative val="0"/>
          <c:cat>
            <c:numRef>
              <c:f>'2013'!$B$17:$P$17</c:f>
              <c:numCache>
                <c:formatCode>0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'2013'!$B$19:$P$19</c:f>
              <c:numCache>
                <c:formatCode>General</c:formatCode>
                <c:ptCount val="15"/>
                <c:pt idx="0">
                  <c:v>9</c:v>
                </c:pt>
                <c:pt idx="1">
                  <c:v>49</c:v>
                </c:pt>
                <c:pt idx="2">
                  <c:v>51</c:v>
                </c:pt>
                <c:pt idx="3">
                  <c:v>71</c:v>
                </c:pt>
                <c:pt idx="4">
                  <c:v>96</c:v>
                </c:pt>
                <c:pt idx="5">
                  <c:v>143</c:v>
                </c:pt>
                <c:pt idx="6">
                  <c:v>171</c:v>
                </c:pt>
                <c:pt idx="7">
                  <c:v>117</c:v>
                </c:pt>
                <c:pt idx="8">
                  <c:v>69</c:v>
                </c:pt>
                <c:pt idx="9">
                  <c:v>108</c:v>
                </c:pt>
                <c:pt idx="10">
                  <c:v>147</c:v>
                </c:pt>
                <c:pt idx="11">
                  <c:v>123</c:v>
                </c:pt>
                <c:pt idx="12">
                  <c:v>209</c:v>
                </c:pt>
                <c:pt idx="13">
                  <c:v>323</c:v>
                </c:pt>
                <c:pt idx="14">
                  <c:v>214</c:v>
                </c:pt>
              </c:numCache>
            </c:numRef>
          </c:val>
        </c:ser>
        <c:ser>
          <c:idx val="2"/>
          <c:order val="2"/>
          <c:tx>
            <c:strRef>
              <c:f>'2013'!$A$20</c:f>
              <c:strCache>
                <c:ptCount val="1"/>
                <c:pt idx="0">
                  <c:v>Fødselsbalance</c:v>
                </c:pt>
              </c:strCache>
            </c:strRef>
          </c:tx>
          <c:invertIfNegative val="0"/>
          <c:cat>
            <c:numRef>
              <c:f>'2013'!$B$17:$P$17</c:f>
              <c:numCache>
                <c:formatCode>0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'2013'!$B$20:$P$20</c:f>
              <c:numCache>
                <c:formatCode>General</c:formatCode>
                <c:ptCount val="15"/>
                <c:pt idx="0">
                  <c:v>1</c:v>
                </c:pt>
                <c:pt idx="1">
                  <c:v>46</c:v>
                </c:pt>
                <c:pt idx="2">
                  <c:v>90</c:v>
                </c:pt>
                <c:pt idx="3">
                  <c:v>-20</c:v>
                </c:pt>
                <c:pt idx="4">
                  <c:v>8</c:v>
                </c:pt>
                <c:pt idx="5">
                  <c:v>46</c:v>
                </c:pt>
                <c:pt idx="6">
                  <c:v>62</c:v>
                </c:pt>
                <c:pt idx="7">
                  <c:v>16</c:v>
                </c:pt>
                <c:pt idx="8">
                  <c:v>46</c:v>
                </c:pt>
                <c:pt idx="9">
                  <c:v>-71</c:v>
                </c:pt>
                <c:pt idx="10">
                  <c:v>109</c:v>
                </c:pt>
                <c:pt idx="11">
                  <c:v>7</c:v>
                </c:pt>
                <c:pt idx="12">
                  <c:v>-41</c:v>
                </c:pt>
                <c:pt idx="13">
                  <c:v>-39</c:v>
                </c:pt>
                <c:pt idx="14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4549552"/>
        <c:axId val="404549944"/>
      </c:barChart>
      <c:catAx>
        <c:axId val="40454955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da-DK"/>
          </a:p>
        </c:txPr>
        <c:crossAx val="404549944"/>
        <c:crosses val="autoZero"/>
        <c:auto val="1"/>
        <c:lblAlgn val="ctr"/>
        <c:lblOffset val="100"/>
        <c:noMultiLvlLbl val="0"/>
      </c:catAx>
      <c:valAx>
        <c:axId val="404549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a-DK"/>
          </a:p>
        </c:txPr>
        <c:crossAx val="40454955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da-DK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HISBK!$A$4</c:f>
              <c:strCache>
                <c:ptCount val="1"/>
                <c:pt idx="0">
                  <c:v>Hele landet</c:v>
                </c:pt>
              </c:strCache>
            </c:strRef>
          </c:tx>
          <c:marker>
            <c:symbol val="none"/>
          </c:marker>
          <c:cat>
            <c:strRef>
              <c:f>HISBK!$B$3:$N$3</c:f>
              <c:strCache>
                <c:ptCount val="13"/>
                <c:pt idx="0">
                  <c:v>2000:2004</c:v>
                </c:pt>
                <c:pt idx="1">
                  <c:v>2001:2005</c:v>
                </c:pt>
                <c:pt idx="2">
                  <c:v>2002:2006</c:v>
                </c:pt>
                <c:pt idx="3">
                  <c:v>2003:2007</c:v>
                </c:pt>
                <c:pt idx="4">
                  <c:v>2004:2008</c:v>
                </c:pt>
                <c:pt idx="5">
                  <c:v>2005:2009</c:v>
                </c:pt>
                <c:pt idx="6">
                  <c:v>2006:2010</c:v>
                </c:pt>
                <c:pt idx="7">
                  <c:v>2007:2011</c:v>
                </c:pt>
                <c:pt idx="8">
                  <c:v>2008:2012</c:v>
                </c:pt>
                <c:pt idx="9">
                  <c:v>2009:2013</c:v>
                </c:pt>
                <c:pt idx="10">
                  <c:v>2010:2014</c:v>
                </c:pt>
                <c:pt idx="11">
                  <c:v>2011:2015</c:v>
                </c:pt>
                <c:pt idx="12">
                  <c:v>2012:2016</c:v>
                </c:pt>
              </c:strCache>
            </c:strRef>
          </c:cat>
          <c:val>
            <c:numRef>
              <c:f>HISBK!$B$4:$N$4</c:f>
              <c:numCache>
                <c:formatCode>General</c:formatCode>
                <c:ptCount val="13"/>
                <c:pt idx="0">
                  <c:v>77.099999999999994</c:v>
                </c:pt>
                <c:pt idx="1">
                  <c:v>77.3</c:v>
                </c:pt>
                <c:pt idx="2">
                  <c:v>77.599999999999994</c:v>
                </c:pt>
                <c:pt idx="3">
                  <c:v>77.8</c:v>
                </c:pt>
                <c:pt idx="4">
                  <c:v>78.099999999999994</c:v>
                </c:pt>
                <c:pt idx="5">
                  <c:v>78.3</c:v>
                </c:pt>
                <c:pt idx="6">
                  <c:v>78.599999999999994</c:v>
                </c:pt>
                <c:pt idx="7">
                  <c:v>78.8</c:v>
                </c:pt>
                <c:pt idx="8">
                  <c:v>79.099999999999994</c:v>
                </c:pt>
                <c:pt idx="9">
                  <c:v>79.400000000000006</c:v>
                </c:pt>
                <c:pt idx="10">
                  <c:v>79.8</c:v>
                </c:pt>
                <c:pt idx="11">
                  <c:v>80.099999999999994</c:v>
                </c:pt>
                <c:pt idx="12">
                  <c:v>80.400000000000006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HISBK!$A$5</c:f>
              <c:strCache>
                <c:ptCount val="1"/>
                <c:pt idx="0">
                  <c:v>Middelfart</c:v>
                </c:pt>
              </c:strCache>
            </c:strRef>
          </c:tx>
          <c:marker>
            <c:symbol val="none"/>
          </c:marker>
          <c:cat>
            <c:strRef>
              <c:f>HISBK!$B$3:$N$3</c:f>
              <c:strCache>
                <c:ptCount val="13"/>
                <c:pt idx="0">
                  <c:v>2000:2004</c:v>
                </c:pt>
                <c:pt idx="1">
                  <c:v>2001:2005</c:v>
                </c:pt>
                <c:pt idx="2">
                  <c:v>2002:2006</c:v>
                </c:pt>
                <c:pt idx="3">
                  <c:v>2003:2007</c:v>
                </c:pt>
                <c:pt idx="4">
                  <c:v>2004:2008</c:v>
                </c:pt>
                <c:pt idx="5">
                  <c:v>2005:2009</c:v>
                </c:pt>
                <c:pt idx="6">
                  <c:v>2006:2010</c:v>
                </c:pt>
                <c:pt idx="7">
                  <c:v>2007:2011</c:v>
                </c:pt>
                <c:pt idx="8">
                  <c:v>2008:2012</c:v>
                </c:pt>
                <c:pt idx="9">
                  <c:v>2009:2013</c:v>
                </c:pt>
                <c:pt idx="10">
                  <c:v>2010:2014</c:v>
                </c:pt>
                <c:pt idx="11">
                  <c:v>2011:2015</c:v>
                </c:pt>
                <c:pt idx="12">
                  <c:v>2012:2016</c:v>
                </c:pt>
              </c:strCache>
            </c:strRef>
          </c:cat>
          <c:val>
            <c:numRef>
              <c:f>HISBK!$B$5:$N$5</c:f>
              <c:numCache>
                <c:formatCode>General</c:formatCode>
                <c:ptCount val="13"/>
                <c:pt idx="0">
                  <c:v>77.099999999999994</c:v>
                </c:pt>
                <c:pt idx="1">
                  <c:v>77.599999999999994</c:v>
                </c:pt>
                <c:pt idx="2">
                  <c:v>78.099999999999994</c:v>
                </c:pt>
                <c:pt idx="3">
                  <c:v>78.3</c:v>
                </c:pt>
                <c:pt idx="4">
                  <c:v>78.5</c:v>
                </c:pt>
                <c:pt idx="5">
                  <c:v>78.7</c:v>
                </c:pt>
                <c:pt idx="6">
                  <c:v>78.900000000000006</c:v>
                </c:pt>
                <c:pt idx="7">
                  <c:v>79.2</c:v>
                </c:pt>
                <c:pt idx="8">
                  <c:v>79.7</c:v>
                </c:pt>
                <c:pt idx="9">
                  <c:v>80.099999999999994</c:v>
                </c:pt>
                <c:pt idx="10">
                  <c:v>80.3</c:v>
                </c:pt>
                <c:pt idx="11">
                  <c:v>80.8</c:v>
                </c:pt>
                <c:pt idx="12">
                  <c:v>80.900000000000006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HISBK!$A$6</c:f>
              <c:strCache>
                <c:ptCount val="1"/>
                <c:pt idx="0">
                  <c:v>Odense</c:v>
                </c:pt>
              </c:strCache>
            </c:strRef>
          </c:tx>
          <c:marker>
            <c:symbol val="none"/>
          </c:marker>
          <c:cat>
            <c:strRef>
              <c:f>HISBK!$B$3:$N$3</c:f>
              <c:strCache>
                <c:ptCount val="13"/>
                <c:pt idx="0">
                  <c:v>2000:2004</c:v>
                </c:pt>
                <c:pt idx="1">
                  <c:v>2001:2005</c:v>
                </c:pt>
                <c:pt idx="2">
                  <c:v>2002:2006</c:v>
                </c:pt>
                <c:pt idx="3">
                  <c:v>2003:2007</c:v>
                </c:pt>
                <c:pt idx="4">
                  <c:v>2004:2008</c:v>
                </c:pt>
                <c:pt idx="5">
                  <c:v>2005:2009</c:v>
                </c:pt>
                <c:pt idx="6">
                  <c:v>2006:2010</c:v>
                </c:pt>
                <c:pt idx="7">
                  <c:v>2007:2011</c:v>
                </c:pt>
                <c:pt idx="8">
                  <c:v>2008:2012</c:v>
                </c:pt>
                <c:pt idx="9">
                  <c:v>2009:2013</c:v>
                </c:pt>
                <c:pt idx="10">
                  <c:v>2010:2014</c:v>
                </c:pt>
                <c:pt idx="11">
                  <c:v>2011:2015</c:v>
                </c:pt>
                <c:pt idx="12">
                  <c:v>2012:2016</c:v>
                </c:pt>
              </c:strCache>
            </c:strRef>
          </c:cat>
          <c:val>
            <c:numRef>
              <c:f>HISBK!$B$6:$N$6</c:f>
              <c:numCache>
                <c:formatCode>General</c:formatCode>
                <c:ptCount val="13"/>
                <c:pt idx="0">
                  <c:v>77.099999999999994</c:v>
                </c:pt>
                <c:pt idx="1">
                  <c:v>77.3</c:v>
                </c:pt>
                <c:pt idx="2">
                  <c:v>77.599999999999994</c:v>
                </c:pt>
                <c:pt idx="3">
                  <c:v>77.900000000000006</c:v>
                </c:pt>
                <c:pt idx="4">
                  <c:v>78.099999999999994</c:v>
                </c:pt>
                <c:pt idx="5">
                  <c:v>78.3</c:v>
                </c:pt>
                <c:pt idx="6">
                  <c:v>78.400000000000006</c:v>
                </c:pt>
                <c:pt idx="7">
                  <c:v>78.5</c:v>
                </c:pt>
                <c:pt idx="8">
                  <c:v>78.599999999999994</c:v>
                </c:pt>
                <c:pt idx="9">
                  <c:v>78.900000000000006</c:v>
                </c:pt>
                <c:pt idx="10">
                  <c:v>79.3</c:v>
                </c:pt>
                <c:pt idx="11">
                  <c:v>79.7</c:v>
                </c:pt>
                <c:pt idx="12">
                  <c:v>80.099999999999994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HISBK!$A$7</c:f>
              <c:strCache>
                <c:ptCount val="1"/>
                <c:pt idx="0">
                  <c:v>Fredericia</c:v>
                </c:pt>
              </c:strCache>
            </c:strRef>
          </c:tx>
          <c:marker>
            <c:symbol val="none"/>
          </c:marker>
          <c:cat>
            <c:strRef>
              <c:f>HISBK!$B$3:$N$3</c:f>
              <c:strCache>
                <c:ptCount val="13"/>
                <c:pt idx="0">
                  <c:v>2000:2004</c:v>
                </c:pt>
                <c:pt idx="1">
                  <c:v>2001:2005</c:v>
                </c:pt>
                <c:pt idx="2">
                  <c:v>2002:2006</c:v>
                </c:pt>
                <c:pt idx="3">
                  <c:v>2003:2007</c:v>
                </c:pt>
                <c:pt idx="4">
                  <c:v>2004:2008</c:v>
                </c:pt>
                <c:pt idx="5">
                  <c:v>2005:2009</c:v>
                </c:pt>
                <c:pt idx="6">
                  <c:v>2006:2010</c:v>
                </c:pt>
                <c:pt idx="7">
                  <c:v>2007:2011</c:v>
                </c:pt>
                <c:pt idx="8">
                  <c:v>2008:2012</c:v>
                </c:pt>
                <c:pt idx="9">
                  <c:v>2009:2013</c:v>
                </c:pt>
                <c:pt idx="10">
                  <c:v>2010:2014</c:v>
                </c:pt>
                <c:pt idx="11">
                  <c:v>2011:2015</c:v>
                </c:pt>
                <c:pt idx="12">
                  <c:v>2012:2016</c:v>
                </c:pt>
              </c:strCache>
            </c:strRef>
          </c:cat>
          <c:val>
            <c:numRef>
              <c:f>HISBK!$B$7:$N$7</c:f>
              <c:numCache>
                <c:formatCode>General</c:formatCode>
                <c:ptCount val="13"/>
                <c:pt idx="0">
                  <c:v>76.599999999999994</c:v>
                </c:pt>
                <c:pt idx="1">
                  <c:v>76.900000000000006</c:v>
                </c:pt>
                <c:pt idx="2">
                  <c:v>77.2</c:v>
                </c:pt>
                <c:pt idx="3">
                  <c:v>77.2</c:v>
                </c:pt>
                <c:pt idx="4">
                  <c:v>77.599999999999994</c:v>
                </c:pt>
                <c:pt idx="5">
                  <c:v>77.8</c:v>
                </c:pt>
                <c:pt idx="6">
                  <c:v>78.099999999999994</c:v>
                </c:pt>
                <c:pt idx="7">
                  <c:v>78.3</c:v>
                </c:pt>
                <c:pt idx="8">
                  <c:v>78.7</c:v>
                </c:pt>
                <c:pt idx="9">
                  <c:v>79.099999999999994</c:v>
                </c:pt>
                <c:pt idx="10">
                  <c:v>79.400000000000006</c:v>
                </c:pt>
                <c:pt idx="11">
                  <c:v>79.5</c:v>
                </c:pt>
                <c:pt idx="12">
                  <c:v>79.900000000000006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HISBK!$A$8</c:f>
              <c:strCache>
                <c:ptCount val="1"/>
                <c:pt idx="0">
                  <c:v>Kolding</c:v>
                </c:pt>
              </c:strCache>
            </c:strRef>
          </c:tx>
          <c:marker>
            <c:symbol val="none"/>
          </c:marker>
          <c:cat>
            <c:strRef>
              <c:f>HISBK!$B$3:$N$3</c:f>
              <c:strCache>
                <c:ptCount val="13"/>
                <c:pt idx="0">
                  <c:v>2000:2004</c:v>
                </c:pt>
                <c:pt idx="1">
                  <c:v>2001:2005</c:v>
                </c:pt>
                <c:pt idx="2">
                  <c:v>2002:2006</c:v>
                </c:pt>
                <c:pt idx="3">
                  <c:v>2003:2007</c:v>
                </c:pt>
                <c:pt idx="4">
                  <c:v>2004:2008</c:v>
                </c:pt>
                <c:pt idx="5">
                  <c:v>2005:2009</c:v>
                </c:pt>
                <c:pt idx="6">
                  <c:v>2006:2010</c:v>
                </c:pt>
                <c:pt idx="7">
                  <c:v>2007:2011</c:v>
                </c:pt>
                <c:pt idx="8">
                  <c:v>2008:2012</c:v>
                </c:pt>
                <c:pt idx="9">
                  <c:v>2009:2013</c:v>
                </c:pt>
                <c:pt idx="10">
                  <c:v>2010:2014</c:v>
                </c:pt>
                <c:pt idx="11">
                  <c:v>2011:2015</c:v>
                </c:pt>
                <c:pt idx="12">
                  <c:v>2012:2016</c:v>
                </c:pt>
              </c:strCache>
            </c:strRef>
          </c:cat>
          <c:val>
            <c:numRef>
              <c:f>HISBK!$B$8:$N$8</c:f>
              <c:numCache>
                <c:formatCode>General</c:formatCode>
                <c:ptCount val="13"/>
                <c:pt idx="0">
                  <c:v>77.599999999999994</c:v>
                </c:pt>
                <c:pt idx="1">
                  <c:v>77.599999999999994</c:v>
                </c:pt>
                <c:pt idx="2">
                  <c:v>78.099999999999994</c:v>
                </c:pt>
                <c:pt idx="3">
                  <c:v>78.400000000000006</c:v>
                </c:pt>
                <c:pt idx="4">
                  <c:v>78.7</c:v>
                </c:pt>
                <c:pt idx="5">
                  <c:v>78.900000000000006</c:v>
                </c:pt>
                <c:pt idx="6">
                  <c:v>79.3</c:v>
                </c:pt>
                <c:pt idx="7">
                  <c:v>79.5</c:v>
                </c:pt>
                <c:pt idx="8">
                  <c:v>79.7</c:v>
                </c:pt>
                <c:pt idx="9">
                  <c:v>79.900000000000006</c:v>
                </c:pt>
                <c:pt idx="10">
                  <c:v>80.2</c:v>
                </c:pt>
                <c:pt idx="11">
                  <c:v>80.5</c:v>
                </c:pt>
                <c:pt idx="12">
                  <c:v>80.5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HISBK!$A$9</c:f>
              <c:strCache>
                <c:ptCount val="1"/>
                <c:pt idx="0">
                  <c:v>Vejle</c:v>
                </c:pt>
              </c:strCache>
            </c:strRef>
          </c:tx>
          <c:marker>
            <c:symbol val="none"/>
          </c:marker>
          <c:cat>
            <c:strRef>
              <c:f>HISBK!$B$3:$N$3</c:f>
              <c:strCache>
                <c:ptCount val="13"/>
                <c:pt idx="0">
                  <c:v>2000:2004</c:v>
                </c:pt>
                <c:pt idx="1">
                  <c:v>2001:2005</c:v>
                </c:pt>
                <c:pt idx="2">
                  <c:v>2002:2006</c:v>
                </c:pt>
                <c:pt idx="3">
                  <c:v>2003:2007</c:v>
                </c:pt>
                <c:pt idx="4">
                  <c:v>2004:2008</c:v>
                </c:pt>
                <c:pt idx="5">
                  <c:v>2005:2009</c:v>
                </c:pt>
                <c:pt idx="6">
                  <c:v>2006:2010</c:v>
                </c:pt>
                <c:pt idx="7">
                  <c:v>2007:2011</c:v>
                </c:pt>
                <c:pt idx="8">
                  <c:v>2008:2012</c:v>
                </c:pt>
                <c:pt idx="9">
                  <c:v>2009:2013</c:v>
                </c:pt>
                <c:pt idx="10">
                  <c:v>2010:2014</c:v>
                </c:pt>
                <c:pt idx="11">
                  <c:v>2011:2015</c:v>
                </c:pt>
                <c:pt idx="12">
                  <c:v>2012:2016</c:v>
                </c:pt>
              </c:strCache>
            </c:strRef>
          </c:cat>
          <c:val>
            <c:numRef>
              <c:f>HISBK!$B$9:$N$9</c:f>
              <c:numCache>
                <c:formatCode>General</c:formatCode>
                <c:ptCount val="13"/>
                <c:pt idx="0">
                  <c:v>77.3</c:v>
                </c:pt>
                <c:pt idx="1">
                  <c:v>77.8</c:v>
                </c:pt>
                <c:pt idx="2">
                  <c:v>78</c:v>
                </c:pt>
                <c:pt idx="3">
                  <c:v>78.5</c:v>
                </c:pt>
                <c:pt idx="4">
                  <c:v>78.599999999999994</c:v>
                </c:pt>
                <c:pt idx="5">
                  <c:v>78.900000000000006</c:v>
                </c:pt>
                <c:pt idx="6">
                  <c:v>79</c:v>
                </c:pt>
                <c:pt idx="7">
                  <c:v>79.3</c:v>
                </c:pt>
                <c:pt idx="8">
                  <c:v>79.599999999999994</c:v>
                </c:pt>
                <c:pt idx="9">
                  <c:v>80</c:v>
                </c:pt>
                <c:pt idx="10">
                  <c:v>80.400000000000006</c:v>
                </c:pt>
                <c:pt idx="11">
                  <c:v>80.599999999999994</c:v>
                </c:pt>
                <c:pt idx="12">
                  <c:v>80.7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4550336"/>
        <c:axId val="404550728"/>
      </c:lineChart>
      <c:catAx>
        <c:axId val="404550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a-DK"/>
          </a:p>
        </c:txPr>
        <c:crossAx val="404550728"/>
        <c:crosses val="autoZero"/>
        <c:auto val="1"/>
        <c:lblAlgn val="ctr"/>
        <c:lblOffset val="100"/>
        <c:noMultiLvlLbl val="0"/>
      </c:catAx>
      <c:valAx>
        <c:axId val="404550728"/>
        <c:scaling>
          <c:orientation val="minMax"/>
          <c:min val="7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da-DK" sz="1400" dirty="0"/>
                  <a:t>Middellevetid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0455033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da-DK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Udvikling i antal fødsler i hele landet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FODIE!$A$4</c:f>
              <c:strCache>
                <c:ptCount val="1"/>
                <c:pt idx="0">
                  <c:v>Hele landet</c:v>
                </c:pt>
              </c:strCache>
            </c:strRef>
          </c:tx>
          <c:invertIfNegative val="0"/>
          <c:cat>
            <c:strRef>
              <c:f>FODIE!$B$3:$K$3</c:f>
              <c:strCach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strCache>
            </c:strRef>
          </c:cat>
          <c:val>
            <c:numRef>
              <c:f>FODIE!$B$4:$K$4</c:f>
              <c:numCache>
                <c:formatCode>General</c:formatCode>
                <c:ptCount val="10"/>
                <c:pt idx="0">
                  <c:v>64082</c:v>
                </c:pt>
                <c:pt idx="1">
                  <c:v>65038</c:v>
                </c:pt>
                <c:pt idx="2">
                  <c:v>62818</c:v>
                </c:pt>
                <c:pt idx="3">
                  <c:v>63411</c:v>
                </c:pt>
                <c:pt idx="4">
                  <c:v>58998</c:v>
                </c:pt>
                <c:pt idx="5">
                  <c:v>57916</c:v>
                </c:pt>
                <c:pt idx="6">
                  <c:v>55873</c:v>
                </c:pt>
                <c:pt idx="7">
                  <c:v>56870</c:v>
                </c:pt>
                <c:pt idx="8">
                  <c:v>58205</c:v>
                </c:pt>
                <c:pt idx="9">
                  <c:v>61614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4552296"/>
        <c:axId val="404552688"/>
      </c:barChart>
      <c:catAx>
        <c:axId val="404552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a-DK"/>
          </a:p>
        </c:txPr>
        <c:crossAx val="404552688"/>
        <c:crosses val="autoZero"/>
        <c:auto val="1"/>
        <c:lblAlgn val="ctr"/>
        <c:lblOffset val="100"/>
        <c:noMultiLvlLbl val="0"/>
      </c:catAx>
      <c:valAx>
        <c:axId val="404552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a-DK"/>
          </a:p>
        </c:txPr>
        <c:crossAx val="404552296"/>
        <c:crosses val="autoZero"/>
        <c:crossBetween val="between"/>
      </c:valAx>
    </c:plotArea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Udvikling i antal fødsler i Fredericia</a:t>
            </a:r>
          </a:p>
        </c:rich>
      </c:tx>
      <c:layout>
        <c:manualLayout>
          <c:xMode val="edge"/>
          <c:yMode val="edge"/>
          <c:x val="0.30556372983350794"/>
          <c:y val="1.410954338406843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cat>
            <c:strRef>
              <c:f>FODIE!$B$3:$K$3</c:f>
              <c:strCach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strCache>
            </c:strRef>
          </c:cat>
          <c:val>
            <c:numRef>
              <c:f>FODIE!$B$5:$K$5</c:f>
              <c:numCache>
                <c:formatCode>General</c:formatCode>
                <c:ptCount val="10"/>
                <c:pt idx="0">
                  <c:v>552</c:v>
                </c:pt>
                <c:pt idx="1">
                  <c:v>581</c:v>
                </c:pt>
                <c:pt idx="2">
                  <c:v>533</c:v>
                </c:pt>
                <c:pt idx="3">
                  <c:v>553</c:v>
                </c:pt>
                <c:pt idx="4">
                  <c:v>477</c:v>
                </c:pt>
                <c:pt idx="5">
                  <c:v>564</c:v>
                </c:pt>
                <c:pt idx="6">
                  <c:v>484</c:v>
                </c:pt>
                <c:pt idx="7">
                  <c:v>468</c:v>
                </c:pt>
                <c:pt idx="8">
                  <c:v>464</c:v>
                </c:pt>
                <c:pt idx="9">
                  <c:v>486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160224"/>
        <c:axId val="278160616"/>
      </c:barChart>
      <c:catAx>
        <c:axId val="278160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8160616"/>
        <c:crosses val="autoZero"/>
        <c:auto val="1"/>
        <c:lblAlgn val="ctr"/>
        <c:lblOffset val="100"/>
        <c:noMultiLvlLbl val="0"/>
      </c:catAx>
      <c:valAx>
        <c:axId val="278160616"/>
        <c:scaling>
          <c:orientation val="minMax"/>
          <c:min val="4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816022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400"/>
      </a:pPr>
      <a:endParaRPr lang="da-DK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a-DK"/>
              <a:t>Udvikling i antal fødsler</a:t>
            </a:r>
          </a:p>
          <a:p>
            <a:pPr>
              <a:defRPr/>
            </a:pPr>
            <a:r>
              <a:rPr lang="da-DK" sz="1000"/>
              <a:t>(2007 = index 100)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FODIE!$A$30</c:f>
              <c:strCache>
                <c:ptCount val="1"/>
                <c:pt idx="0">
                  <c:v>Hele landet</c:v>
                </c:pt>
              </c:strCache>
            </c:strRef>
          </c:tx>
          <c:invertIfNegative val="0"/>
          <c:cat>
            <c:strRef>
              <c:f>FODIE!$B$29:$K$29</c:f>
              <c:strCach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strCache>
            </c:strRef>
          </c:cat>
          <c:val>
            <c:numRef>
              <c:f>FODIE!$B$30:$K$30</c:f>
              <c:numCache>
                <c:formatCode>General</c:formatCode>
                <c:ptCount val="10"/>
                <c:pt idx="0">
                  <c:v>1</c:v>
                </c:pt>
                <c:pt idx="1">
                  <c:v>1.0149183858181705</c:v>
                </c:pt>
                <c:pt idx="2">
                  <c:v>0.98027527230735623</c:v>
                </c:pt>
                <c:pt idx="3">
                  <c:v>0.98952904091632599</c:v>
                </c:pt>
                <c:pt idx="4">
                  <c:v>0.92066414905901817</c:v>
                </c:pt>
                <c:pt idx="5">
                  <c:v>0.90377953247401766</c:v>
                </c:pt>
                <c:pt idx="6">
                  <c:v>0.87189850504041699</c:v>
                </c:pt>
                <c:pt idx="7">
                  <c:v>0.88745669610811151</c:v>
                </c:pt>
                <c:pt idx="8">
                  <c:v>0.90828937923285791</c:v>
                </c:pt>
                <c:pt idx="9">
                  <c:v>0.96148684497986958</c:v>
                </c:pt>
              </c:numCache>
            </c:numRef>
          </c:val>
        </c:ser>
        <c:ser>
          <c:idx val="1"/>
          <c:order val="1"/>
          <c:tx>
            <c:strRef>
              <c:f>FODIE!$A$31</c:f>
              <c:strCache>
                <c:ptCount val="1"/>
                <c:pt idx="0">
                  <c:v>Fredericia</c:v>
                </c:pt>
              </c:strCache>
            </c:strRef>
          </c:tx>
          <c:invertIfNegative val="0"/>
          <c:cat>
            <c:strRef>
              <c:f>FODIE!$B$29:$K$29</c:f>
              <c:strCach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strCache>
            </c:strRef>
          </c:cat>
          <c:val>
            <c:numRef>
              <c:f>FODIE!$B$31:$K$31</c:f>
              <c:numCache>
                <c:formatCode>General</c:formatCode>
                <c:ptCount val="10"/>
                <c:pt idx="0">
                  <c:v>1</c:v>
                </c:pt>
                <c:pt idx="1">
                  <c:v>1.0525362318840579</c:v>
                </c:pt>
                <c:pt idx="2">
                  <c:v>0.96557971014492749</c:v>
                </c:pt>
                <c:pt idx="3">
                  <c:v>1.0018115942028984</c:v>
                </c:pt>
                <c:pt idx="4">
                  <c:v>0.86413043478260865</c:v>
                </c:pt>
                <c:pt idx="5">
                  <c:v>1.0217391304347827</c:v>
                </c:pt>
                <c:pt idx="6">
                  <c:v>0.87681159420289856</c:v>
                </c:pt>
                <c:pt idx="7">
                  <c:v>0.84782608695652173</c:v>
                </c:pt>
                <c:pt idx="8">
                  <c:v>0.84057971014492749</c:v>
                </c:pt>
                <c:pt idx="9">
                  <c:v>0.88043478260869568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04553472"/>
        <c:axId val="404553864"/>
      </c:barChart>
      <c:catAx>
        <c:axId val="404553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a-DK"/>
          </a:p>
        </c:txPr>
        <c:crossAx val="404553864"/>
        <c:crosses val="autoZero"/>
        <c:auto val="1"/>
        <c:lblAlgn val="ctr"/>
        <c:lblOffset val="100"/>
        <c:noMultiLvlLbl val="0"/>
      </c:catAx>
      <c:valAx>
        <c:axId val="404553864"/>
        <c:scaling>
          <c:orientation val="minMax"/>
          <c:min val="0.8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da-DK"/>
          </a:p>
        </c:txPr>
        <c:crossAx val="40455347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da-DK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'FOD407'!$B$4</c:f>
              <c:strCache>
                <c:ptCount val="1"/>
                <c:pt idx="0">
                  <c:v>Hele landet</c:v>
                </c:pt>
              </c:strCache>
            </c:strRef>
          </c:tx>
          <c:invertIfNegative val="0"/>
          <c:cat>
            <c:strRef>
              <c:f>'FOD407'!$C$3:$M$3</c:f>
              <c:strCach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strCache>
            </c:strRef>
          </c:cat>
          <c:val>
            <c:numRef>
              <c:f>'FOD407'!$C$4:$M$4</c:f>
              <c:numCache>
                <c:formatCode>#,##0.00,</c:formatCode>
                <c:ptCount val="11"/>
                <c:pt idx="0">
                  <c:v>1847.6</c:v>
                </c:pt>
                <c:pt idx="1">
                  <c:v>1843.5</c:v>
                </c:pt>
                <c:pt idx="2">
                  <c:v>1888.8</c:v>
                </c:pt>
                <c:pt idx="3">
                  <c:v>1839.6</c:v>
                </c:pt>
                <c:pt idx="4">
                  <c:v>1871.2</c:v>
                </c:pt>
                <c:pt idx="5">
                  <c:v>1752.4</c:v>
                </c:pt>
                <c:pt idx="6">
                  <c:v>1729.2</c:v>
                </c:pt>
                <c:pt idx="7">
                  <c:v>1668.7</c:v>
                </c:pt>
                <c:pt idx="8">
                  <c:v>1691.2</c:v>
                </c:pt>
                <c:pt idx="9">
                  <c:v>1713.6</c:v>
                </c:pt>
                <c:pt idx="10">
                  <c:v>1785.4</c:v>
                </c:pt>
              </c:numCache>
            </c:numRef>
          </c:val>
        </c:ser>
        <c:ser>
          <c:idx val="1"/>
          <c:order val="1"/>
          <c:tx>
            <c:strRef>
              <c:f>'FOD407'!$B$5</c:f>
              <c:strCache>
                <c:ptCount val="1"/>
                <c:pt idx="0">
                  <c:v>Fredericia</c:v>
                </c:pt>
              </c:strCache>
            </c:strRef>
          </c:tx>
          <c:invertIfNegative val="0"/>
          <c:cat>
            <c:strRef>
              <c:f>'FOD407'!$C$3:$M$3</c:f>
              <c:strCach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strCache>
            </c:strRef>
          </c:cat>
          <c:val>
            <c:numRef>
              <c:f>'FOD407'!$C$5:$M$5</c:f>
              <c:numCache>
                <c:formatCode>#,##0.00,</c:formatCode>
                <c:ptCount val="11"/>
                <c:pt idx="0">
                  <c:v>1769.7</c:v>
                </c:pt>
                <c:pt idx="1">
                  <c:v>1960</c:v>
                </c:pt>
                <c:pt idx="2">
                  <c:v>2077.6</c:v>
                </c:pt>
                <c:pt idx="3">
                  <c:v>1925.3</c:v>
                </c:pt>
                <c:pt idx="4">
                  <c:v>2025.7</c:v>
                </c:pt>
                <c:pt idx="5">
                  <c:v>1774.8</c:v>
                </c:pt>
                <c:pt idx="6">
                  <c:v>2113.6</c:v>
                </c:pt>
                <c:pt idx="7">
                  <c:v>1816.4</c:v>
                </c:pt>
                <c:pt idx="8">
                  <c:v>1769.8</c:v>
                </c:pt>
                <c:pt idx="9">
                  <c:v>1766.7</c:v>
                </c:pt>
                <c:pt idx="10">
                  <c:v>1824.8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4554648"/>
        <c:axId val="404555040"/>
      </c:barChart>
      <c:catAx>
        <c:axId val="404554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a-DK"/>
          </a:p>
        </c:txPr>
        <c:crossAx val="404555040"/>
        <c:crosses val="autoZero"/>
        <c:auto val="1"/>
        <c:lblAlgn val="ctr"/>
        <c:lblOffset val="100"/>
        <c:noMultiLvlLbl val="0"/>
      </c:catAx>
      <c:valAx>
        <c:axId val="404555040"/>
        <c:scaling>
          <c:orientation val="minMax"/>
          <c:min val="1500"/>
        </c:scaling>
        <c:delete val="0"/>
        <c:axPos val="l"/>
        <c:majorGridlines/>
        <c:numFmt formatCode="#,##0.00,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a-DK"/>
          </a:p>
        </c:txPr>
        <c:crossAx val="40455464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da-DK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400"/>
              <a:t>Den demografiske forsørgerbrøk</a:t>
            </a:r>
          </a:p>
          <a:p>
            <a:pPr>
              <a:defRPr sz="2400"/>
            </a:pPr>
            <a:r>
              <a:rPr lang="da-DK" sz="2400"/>
              <a:t>(antal 0-14 årige+antal 65+ årige)/antal 15-64 årige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extLst>
                <c:ext xmlns:c15="http://schemas.microsoft.com/office/drawing/2012/chart" uri="{02D57815-91ED-43cb-92C2-25804820EDAC}">
                  <c15:fullRef>
                    <c15:sqref>'0-15 år'!$A$54:$AB$54</c15:sqref>
                  </c15:fullRef>
                </c:ext>
              </c:extLst>
              <c:f>'0-15 år'!$B$54:$AB$54</c:f>
              <c:strCache>
                <c:ptCount val="2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  <c:pt idx="23">
                  <c:v>2026</c:v>
                </c:pt>
                <c:pt idx="24">
                  <c:v>2027</c:v>
                </c:pt>
                <c:pt idx="25">
                  <c:v>2028</c:v>
                </c:pt>
                <c:pt idx="26">
                  <c:v>2029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Forsørgerbrøk!$B$123:$AB$123</c15:sqref>
                  </c15:fullRef>
                </c:ext>
              </c:extLst>
              <c:f>Forsørgerbrøk!$C$123:$AB$123</c:f>
              <c:numCache>
                <c:formatCode>General</c:formatCode>
                <c:ptCount val="26"/>
                <c:pt idx="0">
                  <c:v>0.52008338259543885</c:v>
                </c:pt>
                <c:pt idx="1">
                  <c:v>0.52332393143848988</c:v>
                </c:pt>
                <c:pt idx="2">
                  <c:v>0.52527254707631321</c:v>
                </c:pt>
                <c:pt idx="3">
                  <c:v>0.52747116457894083</c:v>
                </c:pt>
                <c:pt idx="4">
                  <c:v>0.53492629945694337</c:v>
                </c:pt>
                <c:pt idx="5">
                  <c:v>0.54428491515942568</c:v>
                </c:pt>
                <c:pt idx="6">
                  <c:v>0.55154815621596387</c:v>
                </c:pt>
                <c:pt idx="7">
                  <c:v>0.56085101080895872</c:v>
                </c:pt>
                <c:pt idx="8">
                  <c:v>0.56877637130801684</c:v>
                </c:pt>
                <c:pt idx="9">
                  <c:v>0.57828947368421058</c:v>
                </c:pt>
                <c:pt idx="10">
                  <c:v>0.58438818565400841</c:v>
                </c:pt>
                <c:pt idx="11">
                  <c:v>0.58715971675845791</c:v>
                </c:pt>
                <c:pt idx="12">
                  <c:v>0.58903551390151399</c:v>
                </c:pt>
                <c:pt idx="13">
                  <c:v>0.59097448086064552</c:v>
                </c:pt>
                <c:pt idx="14">
                  <c:v>0.59156304111445746</c:v>
                </c:pt>
                <c:pt idx="15">
                  <c:v>0.59441170257708553</c:v>
                </c:pt>
                <c:pt idx="16">
                  <c:v>0.59423766060964689</c:v>
                </c:pt>
                <c:pt idx="17">
                  <c:v>0.59851480886718944</c:v>
                </c:pt>
                <c:pt idx="18">
                  <c:v>0.60317930874109693</c:v>
                </c:pt>
                <c:pt idx="19">
                  <c:v>0.60603780398686713</c:v>
                </c:pt>
                <c:pt idx="20">
                  <c:v>0.60965180460899349</c:v>
                </c:pt>
                <c:pt idx="21">
                  <c:v>0.61222279094885279</c:v>
                </c:pt>
                <c:pt idx="22">
                  <c:v>0.61675651788274466</c:v>
                </c:pt>
                <c:pt idx="23">
                  <c:v>0.62231974007099988</c:v>
                </c:pt>
                <c:pt idx="24">
                  <c:v>0.62617016114721658</c:v>
                </c:pt>
                <c:pt idx="25">
                  <c:v>0.63428032098728926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4697016"/>
        <c:axId val="404697408"/>
      </c:lineChart>
      <c:catAx>
        <c:axId val="404697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04697408"/>
        <c:crosses val="autoZero"/>
        <c:auto val="1"/>
        <c:lblAlgn val="ctr"/>
        <c:lblOffset val="100"/>
        <c:noMultiLvlLbl val="0"/>
      </c:catAx>
      <c:valAx>
        <c:axId val="404697408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04697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Personbolig.dbf!$H$2</c:f>
              <c:strCache>
                <c:ptCount val="1"/>
                <c:pt idx="0">
                  <c:v>Parcelhus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Personbolig.dbf!$I$1:$DD$1</c:f>
              <c:numCache>
                <c:formatCode>0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cat>
          <c:val>
            <c:numRef>
              <c:f>Personbolig.dbf!$I$2:$DD$2</c:f>
              <c:numCache>
                <c:formatCode>0.0</c:formatCode>
                <c:ptCount val="100"/>
                <c:pt idx="0">
                  <c:v>7.2510822510822512</c:v>
                </c:pt>
                <c:pt idx="1">
                  <c:v>10.364873222016078</c:v>
                </c:pt>
                <c:pt idx="2">
                  <c:v>10.528756957328385</c:v>
                </c:pt>
                <c:pt idx="3">
                  <c:v>11.085343228200371</c:v>
                </c:pt>
                <c:pt idx="4">
                  <c:v>10.111317254174397</c:v>
                </c:pt>
                <c:pt idx="5">
                  <c:v>9.9373840445269011</c:v>
                </c:pt>
                <c:pt idx="6">
                  <c:v>8.2212430426716132</c:v>
                </c:pt>
                <c:pt idx="7">
                  <c:v>8.0936920222634505</c:v>
                </c:pt>
                <c:pt idx="8">
                  <c:v>6.783395176252319</c:v>
                </c:pt>
                <c:pt idx="9">
                  <c:v>5.9833024118738409</c:v>
                </c:pt>
                <c:pt idx="10">
                  <c:v>5.6470315398886823</c:v>
                </c:pt>
                <c:pt idx="11">
                  <c:v>5.2991651205936927</c:v>
                </c:pt>
                <c:pt idx="12">
                  <c:v>4.8701298701298708</c:v>
                </c:pt>
                <c:pt idx="13">
                  <c:v>4.1859925788497216</c:v>
                </c:pt>
                <c:pt idx="14">
                  <c:v>3.9308905380333949</c:v>
                </c:pt>
                <c:pt idx="15">
                  <c:v>3.2815398886827456</c:v>
                </c:pt>
                <c:pt idx="16">
                  <c:v>3.4438775510204076</c:v>
                </c:pt>
                <c:pt idx="17">
                  <c:v>2.6089981447124306</c:v>
                </c:pt>
                <c:pt idx="18">
                  <c:v>2.1915584415584415</c:v>
                </c:pt>
                <c:pt idx="19">
                  <c:v>1.6929499072356211</c:v>
                </c:pt>
                <c:pt idx="20">
                  <c:v>1.1131725417439702</c:v>
                </c:pt>
                <c:pt idx="21">
                  <c:v>1.0435992578849722</c:v>
                </c:pt>
                <c:pt idx="22">
                  <c:v>1.0320037105751392</c:v>
                </c:pt>
                <c:pt idx="23">
                  <c:v>1.4726345083487939</c:v>
                </c:pt>
                <c:pt idx="24">
                  <c:v>2.0871985157699444</c:v>
                </c:pt>
                <c:pt idx="25">
                  <c:v>2.9916512059369205</c:v>
                </c:pt>
                <c:pt idx="26">
                  <c:v>4.8237476808905377</c:v>
                </c:pt>
                <c:pt idx="27">
                  <c:v>6.3195732838589977</c:v>
                </c:pt>
                <c:pt idx="28">
                  <c:v>7.0964749536178111</c:v>
                </c:pt>
                <c:pt idx="29">
                  <c:v>8.6850649350649363</c:v>
                </c:pt>
                <c:pt idx="30">
                  <c:v>9.2532467532467528</c:v>
                </c:pt>
                <c:pt idx="31">
                  <c:v>10.238868274582559</c:v>
                </c:pt>
                <c:pt idx="32">
                  <c:v>10.401205936920222</c:v>
                </c:pt>
                <c:pt idx="33">
                  <c:v>11.096938775510203</c:v>
                </c:pt>
                <c:pt idx="34">
                  <c:v>10.621521335807051</c:v>
                </c:pt>
                <c:pt idx="35">
                  <c:v>10.250463821892392</c:v>
                </c:pt>
                <c:pt idx="36">
                  <c:v>10.262059369202225</c:v>
                </c:pt>
                <c:pt idx="37">
                  <c:v>8.5227272727272716</c:v>
                </c:pt>
                <c:pt idx="38">
                  <c:v>7.3515769944341365</c:v>
                </c:pt>
                <c:pt idx="39">
                  <c:v>7.7458256029684609</c:v>
                </c:pt>
                <c:pt idx="40">
                  <c:v>6.2847866419294993</c:v>
                </c:pt>
                <c:pt idx="41">
                  <c:v>5.2064007421150276</c:v>
                </c:pt>
                <c:pt idx="42">
                  <c:v>4.7889610389610384</c:v>
                </c:pt>
                <c:pt idx="43">
                  <c:v>4.5570500927643778</c:v>
                </c:pt>
                <c:pt idx="44">
                  <c:v>4.4294990723562151</c:v>
                </c:pt>
                <c:pt idx="45">
                  <c:v>3.710575139146568</c:v>
                </c:pt>
                <c:pt idx="46">
                  <c:v>2.9684601113172544</c:v>
                </c:pt>
                <c:pt idx="47">
                  <c:v>2.2843228200371057</c:v>
                </c:pt>
                <c:pt idx="48">
                  <c:v>2.2495361781076064</c:v>
                </c:pt>
                <c:pt idx="49">
                  <c:v>2.3191094619666051</c:v>
                </c:pt>
                <c:pt idx="50">
                  <c:v>2.2611317254174401</c:v>
                </c:pt>
                <c:pt idx="51">
                  <c:v>1.9944341372912802</c:v>
                </c:pt>
                <c:pt idx="52">
                  <c:v>1.6349721706864564</c:v>
                </c:pt>
                <c:pt idx="53">
                  <c:v>1.7045454545454548</c:v>
                </c:pt>
                <c:pt idx="54">
                  <c:v>1.426252319109462</c:v>
                </c:pt>
                <c:pt idx="55">
                  <c:v>1.5306122448979591</c:v>
                </c:pt>
                <c:pt idx="56">
                  <c:v>1.4262523191094618</c:v>
                </c:pt>
                <c:pt idx="57">
                  <c:v>1.2755102040816324</c:v>
                </c:pt>
                <c:pt idx="58">
                  <c:v>1.0551948051948052</c:v>
                </c:pt>
                <c:pt idx="59">
                  <c:v>0.97402597402597402</c:v>
                </c:pt>
                <c:pt idx="60">
                  <c:v>0.80009276437847876</c:v>
                </c:pt>
                <c:pt idx="61">
                  <c:v>0.75371057513914663</c:v>
                </c:pt>
                <c:pt idx="62">
                  <c:v>1.1943413729128016</c:v>
                </c:pt>
                <c:pt idx="63">
                  <c:v>1.2987012987012987</c:v>
                </c:pt>
                <c:pt idx="64">
                  <c:v>1.3566790352504638</c:v>
                </c:pt>
                <c:pt idx="65">
                  <c:v>1.2059369202226344</c:v>
                </c:pt>
                <c:pt idx="66">
                  <c:v>1.1479591836734695</c:v>
                </c:pt>
                <c:pt idx="67">
                  <c:v>1.1015769944341374</c:v>
                </c:pt>
                <c:pt idx="68">
                  <c:v>0.80009276437847854</c:v>
                </c:pt>
                <c:pt idx="69">
                  <c:v>0.53339517625231914</c:v>
                </c:pt>
                <c:pt idx="70">
                  <c:v>0.27829313543599254</c:v>
                </c:pt>
                <c:pt idx="71">
                  <c:v>0.22031539888682744</c:v>
                </c:pt>
                <c:pt idx="72">
                  <c:v>0.44063079777365499</c:v>
                </c:pt>
                <c:pt idx="73">
                  <c:v>0.51020408163265307</c:v>
                </c:pt>
                <c:pt idx="74">
                  <c:v>0.26669758812615957</c:v>
                </c:pt>
                <c:pt idx="75">
                  <c:v>8.1168831168831168E-2</c:v>
                </c:pt>
                <c:pt idx="76">
                  <c:v>3.4786641929499068E-2</c:v>
                </c:pt>
                <c:pt idx="77">
                  <c:v>6.9573283858998136E-2</c:v>
                </c:pt>
                <c:pt idx="78">
                  <c:v>0.1855287569573284</c:v>
                </c:pt>
                <c:pt idx="79">
                  <c:v>6.9573283858998136E-2</c:v>
                </c:pt>
                <c:pt idx="80">
                  <c:v>3.4786641929499068E-2</c:v>
                </c:pt>
                <c:pt idx="81">
                  <c:v>3.4786641929499068E-2</c:v>
                </c:pt>
                <c:pt idx="82">
                  <c:v>9.27643784786642E-2</c:v>
                </c:pt>
                <c:pt idx="83">
                  <c:v>3.4786641929499068E-2</c:v>
                </c:pt>
                <c:pt idx="84">
                  <c:v>1.1595547309833025E-2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Personbolig.dbf!$H$3</c:f>
              <c:strCache>
                <c:ptCount val="1"/>
                <c:pt idx="0">
                  <c:v>Rækkehus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Personbolig.dbf!$I$1:$DD$1</c:f>
              <c:numCache>
                <c:formatCode>0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cat>
          <c:val>
            <c:numRef>
              <c:f>Personbolig.dbf!$I$3:$DD$3</c:f>
              <c:numCache>
                <c:formatCode>0.0</c:formatCode>
                <c:ptCount val="100"/>
                <c:pt idx="0">
                  <c:v>2.7777777777777781</c:v>
                </c:pt>
                <c:pt idx="1">
                  <c:v>3.0808080808080809</c:v>
                </c:pt>
                <c:pt idx="2">
                  <c:v>3.7168560606060601</c:v>
                </c:pt>
                <c:pt idx="3">
                  <c:v>3.8589015151515151</c:v>
                </c:pt>
                <c:pt idx="4">
                  <c:v>3.1723484848484849</c:v>
                </c:pt>
                <c:pt idx="5">
                  <c:v>3.9772727272727271</c:v>
                </c:pt>
                <c:pt idx="6">
                  <c:v>4.0482954545454541</c:v>
                </c:pt>
                <c:pt idx="7">
                  <c:v>3.9772727272727271</c:v>
                </c:pt>
                <c:pt idx="8">
                  <c:v>2.9829545454545454</c:v>
                </c:pt>
                <c:pt idx="9">
                  <c:v>2.9356060606060606</c:v>
                </c:pt>
                <c:pt idx="10">
                  <c:v>2.34375</c:v>
                </c:pt>
                <c:pt idx="11">
                  <c:v>2.8172348484848486</c:v>
                </c:pt>
                <c:pt idx="12">
                  <c:v>2.1543560606060606</c:v>
                </c:pt>
                <c:pt idx="13">
                  <c:v>2.2964015151515147</c:v>
                </c:pt>
                <c:pt idx="14">
                  <c:v>2.3910984848484849</c:v>
                </c:pt>
                <c:pt idx="15">
                  <c:v>2.2253787878787876</c:v>
                </c:pt>
                <c:pt idx="16">
                  <c:v>2.0123106060606064</c:v>
                </c:pt>
                <c:pt idx="17">
                  <c:v>1.9412878787878789</c:v>
                </c:pt>
                <c:pt idx="18">
                  <c:v>2.3910984848484849</c:v>
                </c:pt>
                <c:pt idx="19">
                  <c:v>2.0596590909090908</c:v>
                </c:pt>
                <c:pt idx="20">
                  <c:v>1.8702651515151516</c:v>
                </c:pt>
                <c:pt idx="21">
                  <c:v>1.6335227272727273</c:v>
                </c:pt>
                <c:pt idx="22">
                  <c:v>1.5861742424242424</c:v>
                </c:pt>
                <c:pt idx="23">
                  <c:v>1.6571969696969697</c:v>
                </c:pt>
                <c:pt idx="24">
                  <c:v>1.3967803030303032</c:v>
                </c:pt>
                <c:pt idx="25">
                  <c:v>1.4204545454545452</c:v>
                </c:pt>
                <c:pt idx="26">
                  <c:v>0.94696969696969702</c:v>
                </c:pt>
                <c:pt idx="27">
                  <c:v>1.2547348484848486</c:v>
                </c:pt>
                <c:pt idx="28">
                  <c:v>1.8465909090909092</c:v>
                </c:pt>
                <c:pt idx="29">
                  <c:v>2.4857954545454546</c:v>
                </c:pt>
                <c:pt idx="30">
                  <c:v>3.2670454545454546</c:v>
                </c:pt>
                <c:pt idx="31">
                  <c:v>3.4090909090909087</c:v>
                </c:pt>
                <c:pt idx="32">
                  <c:v>3.3617424242424239</c:v>
                </c:pt>
                <c:pt idx="33">
                  <c:v>3.5511363636363633</c:v>
                </c:pt>
                <c:pt idx="34">
                  <c:v>2.6278409090909087</c:v>
                </c:pt>
                <c:pt idx="35">
                  <c:v>2.5568181818181817</c:v>
                </c:pt>
                <c:pt idx="36">
                  <c:v>2.7935606060606055</c:v>
                </c:pt>
                <c:pt idx="37">
                  <c:v>2.4857954545454546</c:v>
                </c:pt>
                <c:pt idx="38">
                  <c:v>2.3674242424242422</c:v>
                </c:pt>
                <c:pt idx="39">
                  <c:v>2.793560606060606</c:v>
                </c:pt>
                <c:pt idx="40">
                  <c:v>2.6515151515151514</c:v>
                </c:pt>
                <c:pt idx="41">
                  <c:v>2.9119318181818179</c:v>
                </c:pt>
                <c:pt idx="42">
                  <c:v>3.4090909090909087</c:v>
                </c:pt>
                <c:pt idx="43">
                  <c:v>3.0776515151515156</c:v>
                </c:pt>
                <c:pt idx="44">
                  <c:v>3.0539772727272729</c:v>
                </c:pt>
                <c:pt idx="45">
                  <c:v>2.9829545454545454</c:v>
                </c:pt>
                <c:pt idx="46">
                  <c:v>2.0833333333333335</c:v>
                </c:pt>
                <c:pt idx="47">
                  <c:v>2.3910984848484853</c:v>
                </c:pt>
                <c:pt idx="48">
                  <c:v>2.9119318181818183</c:v>
                </c:pt>
                <c:pt idx="49">
                  <c:v>3.3380681818181817</c:v>
                </c:pt>
                <c:pt idx="50">
                  <c:v>3.1723484848484849</c:v>
                </c:pt>
                <c:pt idx="51">
                  <c:v>3.0066287878787881</c:v>
                </c:pt>
                <c:pt idx="52">
                  <c:v>3.2907196969696968</c:v>
                </c:pt>
                <c:pt idx="53">
                  <c:v>2.6515151515151514</c:v>
                </c:pt>
                <c:pt idx="54">
                  <c:v>3.3143939393939394</c:v>
                </c:pt>
                <c:pt idx="55">
                  <c:v>3.4327651515151514</c:v>
                </c:pt>
                <c:pt idx="56">
                  <c:v>3.3380681818181817</c:v>
                </c:pt>
                <c:pt idx="57">
                  <c:v>3.90625</c:v>
                </c:pt>
                <c:pt idx="58">
                  <c:v>4.7111742424242422</c:v>
                </c:pt>
                <c:pt idx="59">
                  <c:v>4.3087121212121211</c:v>
                </c:pt>
                <c:pt idx="60">
                  <c:v>4.8058712121212119</c:v>
                </c:pt>
                <c:pt idx="61">
                  <c:v>4.1903409090909092</c:v>
                </c:pt>
                <c:pt idx="62">
                  <c:v>4.0482954545454541</c:v>
                </c:pt>
                <c:pt idx="63">
                  <c:v>3.6458333333333335</c:v>
                </c:pt>
                <c:pt idx="64">
                  <c:v>3.2196969696969697</c:v>
                </c:pt>
                <c:pt idx="65">
                  <c:v>3.0776515151515156</c:v>
                </c:pt>
                <c:pt idx="66">
                  <c:v>3.4090909090909096</c:v>
                </c:pt>
                <c:pt idx="67">
                  <c:v>3.2433712121212119</c:v>
                </c:pt>
                <c:pt idx="68">
                  <c:v>2.4384469696969697</c:v>
                </c:pt>
                <c:pt idx="69">
                  <c:v>2.3200757575757578</c:v>
                </c:pt>
                <c:pt idx="70">
                  <c:v>2.7935606060606055</c:v>
                </c:pt>
                <c:pt idx="71">
                  <c:v>2.9592803030303028</c:v>
                </c:pt>
                <c:pt idx="72">
                  <c:v>2.5094696969696968</c:v>
                </c:pt>
                <c:pt idx="73">
                  <c:v>1.8465909090909087</c:v>
                </c:pt>
                <c:pt idx="74">
                  <c:v>1.9649621212121211</c:v>
                </c:pt>
                <c:pt idx="75">
                  <c:v>1.8229166666666665</c:v>
                </c:pt>
                <c:pt idx="76">
                  <c:v>1.2310606060606062</c:v>
                </c:pt>
                <c:pt idx="77">
                  <c:v>1.5625</c:v>
                </c:pt>
                <c:pt idx="78">
                  <c:v>1.4914772727272727</c:v>
                </c:pt>
                <c:pt idx="79">
                  <c:v>1.0179924242424241</c:v>
                </c:pt>
                <c:pt idx="80">
                  <c:v>0.78125</c:v>
                </c:pt>
                <c:pt idx="81">
                  <c:v>1.0653409090909092</c:v>
                </c:pt>
                <c:pt idx="82">
                  <c:v>0.82859848484848486</c:v>
                </c:pt>
                <c:pt idx="83">
                  <c:v>0.66287878787878785</c:v>
                </c:pt>
                <c:pt idx="84">
                  <c:v>0.35511363636363641</c:v>
                </c:pt>
                <c:pt idx="85">
                  <c:v>0.5445075757575758</c:v>
                </c:pt>
                <c:pt idx="86">
                  <c:v>0.47348484848484851</c:v>
                </c:pt>
                <c:pt idx="87">
                  <c:v>0.49715909090909088</c:v>
                </c:pt>
                <c:pt idx="88">
                  <c:v>0.16571969696969696</c:v>
                </c:pt>
                <c:pt idx="89">
                  <c:v>4.7348484848484848E-2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Personbolig.dbf!$H$4</c:f>
              <c:strCache>
                <c:ptCount val="1"/>
                <c:pt idx="0">
                  <c:v>Etagebolig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Personbolig.dbf!$I$1:$DD$1</c:f>
              <c:numCache>
                <c:formatCode>0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cat>
          <c:val>
            <c:numRef>
              <c:f>Personbolig.dbf!$I$4:$DD$4</c:f>
              <c:numCache>
                <c:formatCode>0.0</c:formatCode>
                <c:ptCount val="100"/>
                <c:pt idx="0">
                  <c:v>2.5696445725264168</c:v>
                </c:pt>
                <c:pt idx="1">
                  <c:v>4.0922190201729114</c:v>
                </c:pt>
                <c:pt idx="2">
                  <c:v>3.9265129682997122</c:v>
                </c:pt>
                <c:pt idx="3">
                  <c:v>3.9985590778097984</c:v>
                </c:pt>
                <c:pt idx="4">
                  <c:v>3.5662824207492791</c:v>
                </c:pt>
                <c:pt idx="5">
                  <c:v>3.9445244956772334</c:v>
                </c:pt>
                <c:pt idx="6">
                  <c:v>3.7463976945244957</c:v>
                </c:pt>
                <c:pt idx="7">
                  <c:v>2.7737752161383287</c:v>
                </c:pt>
                <c:pt idx="8">
                  <c:v>1.9452449567723344</c:v>
                </c:pt>
                <c:pt idx="9">
                  <c:v>1.5309798270893371</c:v>
                </c:pt>
                <c:pt idx="10">
                  <c:v>1.8011527377521614</c:v>
                </c:pt>
                <c:pt idx="11">
                  <c:v>2.2514409221902016</c:v>
                </c:pt>
                <c:pt idx="12">
                  <c:v>2.5936599423631126</c:v>
                </c:pt>
                <c:pt idx="13">
                  <c:v>2.521613832853026</c:v>
                </c:pt>
                <c:pt idx="14">
                  <c:v>2.359510086455332</c:v>
                </c:pt>
                <c:pt idx="15">
                  <c:v>2.5756484149855909</c:v>
                </c:pt>
                <c:pt idx="16">
                  <c:v>2.7377521613832854</c:v>
                </c:pt>
                <c:pt idx="17">
                  <c:v>2.4135446685878961</c:v>
                </c:pt>
                <c:pt idx="18">
                  <c:v>2.3414985590778099</c:v>
                </c:pt>
                <c:pt idx="19">
                  <c:v>3.1520172910662829</c:v>
                </c:pt>
                <c:pt idx="20">
                  <c:v>4.2867435158501443</c:v>
                </c:pt>
                <c:pt idx="21">
                  <c:v>4.6289625360230557</c:v>
                </c:pt>
                <c:pt idx="22">
                  <c:v>4.0706051873198845</c:v>
                </c:pt>
                <c:pt idx="23">
                  <c:v>4.1066282420749278</c:v>
                </c:pt>
                <c:pt idx="24">
                  <c:v>3.7463976945244957</c:v>
                </c:pt>
                <c:pt idx="25">
                  <c:v>4.2687319884726218</c:v>
                </c:pt>
                <c:pt idx="26">
                  <c:v>5.3134005763688759</c:v>
                </c:pt>
                <c:pt idx="27">
                  <c:v>5.3854466858789625</c:v>
                </c:pt>
                <c:pt idx="28">
                  <c:v>4.3948126801152743</c:v>
                </c:pt>
                <c:pt idx="29">
                  <c:v>3.7103746397694528</c:v>
                </c:pt>
                <c:pt idx="30">
                  <c:v>3.043948126801153</c:v>
                </c:pt>
                <c:pt idx="31">
                  <c:v>3.2240634005763686</c:v>
                </c:pt>
                <c:pt idx="32">
                  <c:v>3.1700288184438041</c:v>
                </c:pt>
                <c:pt idx="33">
                  <c:v>4.1966858789625352</c:v>
                </c:pt>
                <c:pt idx="34">
                  <c:v>3.5302593659942363</c:v>
                </c:pt>
                <c:pt idx="35">
                  <c:v>3.5662824207492796</c:v>
                </c:pt>
                <c:pt idx="36">
                  <c:v>2.6296829971181555</c:v>
                </c:pt>
                <c:pt idx="37">
                  <c:v>2.8818443804034581</c:v>
                </c:pt>
                <c:pt idx="38">
                  <c:v>2.7737752161383291</c:v>
                </c:pt>
                <c:pt idx="39">
                  <c:v>2.6116714697406342</c:v>
                </c:pt>
                <c:pt idx="40">
                  <c:v>2.3595100864553316</c:v>
                </c:pt>
                <c:pt idx="41">
                  <c:v>2.1433717579250717</c:v>
                </c:pt>
                <c:pt idx="42">
                  <c:v>1.7471181556195963</c:v>
                </c:pt>
                <c:pt idx="43">
                  <c:v>1.3688760806916425</c:v>
                </c:pt>
                <c:pt idx="44">
                  <c:v>1.3688760806916427</c:v>
                </c:pt>
                <c:pt idx="45">
                  <c:v>1.404899135446686</c:v>
                </c:pt>
                <c:pt idx="46">
                  <c:v>2.0533141210374639</c:v>
                </c:pt>
                <c:pt idx="47">
                  <c:v>1.9812680115273773</c:v>
                </c:pt>
                <c:pt idx="48">
                  <c:v>1.4589337175792507</c:v>
                </c:pt>
                <c:pt idx="49">
                  <c:v>1.1887608069164264</c:v>
                </c:pt>
                <c:pt idx="50">
                  <c:v>1.0086455331412103</c:v>
                </c:pt>
                <c:pt idx="51">
                  <c:v>0.73847262247838608</c:v>
                </c:pt>
                <c:pt idx="52">
                  <c:v>0.77449567723342938</c:v>
                </c:pt>
                <c:pt idx="53">
                  <c:v>1.0446685878962536</c:v>
                </c:pt>
                <c:pt idx="54">
                  <c:v>1.5129682997118155</c:v>
                </c:pt>
                <c:pt idx="55">
                  <c:v>0.99063400576368876</c:v>
                </c:pt>
                <c:pt idx="56">
                  <c:v>0.90057636887608083</c:v>
                </c:pt>
                <c:pt idx="57">
                  <c:v>0.84654178674351599</c:v>
                </c:pt>
                <c:pt idx="58">
                  <c:v>0.93659942363112403</c:v>
                </c:pt>
                <c:pt idx="59">
                  <c:v>1.0806916426512971</c:v>
                </c:pt>
                <c:pt idx="60">
                  <c:v>1.548991354466859</c:v>
                </c:pt>
                <c:pt idx="61">
                  <c:v>1.4229106628242076</c:v>
                </c:pt>
                <c:pt idx="62">
                  <c:v>1.9272334293948128</c:v>
                </c:pt>
                <c:pt idx="63">
                  <c:v>1.7291066282420751</c:v>
                </c:pt>
                <c:pt idx="64">
                  <c:v>2.2694524495677233</c:v>
                </c:pt>
                <c:pt idx="65">
                  <c:v>3.0439481268011526</c:v>
                </c:pt>
                <c:pt idx="66">
                  <c:v>2.9358789625360231</c:v>
                </c:pt>
                <c:pt idx="67">
                  <c:v>2.7017291066282425</c:v>
                </c:pt>
                <c:pt idx="68">
                  <c:v>2.3054755043227666</c:v>
                </c:pt>
                <c:pt idx="69">
                  <c:v>2.3414985590778099</c:v>
                </c:pt>
                <c:pt idx="70">
                  <c:v>3.0619596541786751</c:v>
                </c:pt>
                <c:pt idx="71">
                  <c:v>2.521613832853026</c:v>
                </c:pt>
                <c:pt idx="72">
                  <c:v>1.8912103746397697</c:v>
                </c:pt>
                <c:pt idx="73">
                  <c:v>1.404899135446686</c:v>
                </c:pt>
                <c:pt idx="74">
                  <c:v>2.1433717579250717</c:v>
                </c:pt>
                <c:pt idx="75">
                  <c:v>2.1073487031700289</c:v>
                </c:pt>
                <c:pt idx="76">
                  <c:v>2.7917867435158508</c:v>
                </c:pt>
                <c:pt idx="77">
                  <c:v>2.4855907780979831</c:v>
                </c:pt>
                <c:pt idx="78">
                  <c:v>1.9992795389048992</c:v>
                </c:pt>
                <c:pt idx="79">
                  <c:v>1.3868876080691643</c:v>
                </c:pt>
                <c:pt idx="80">
                  <c:v>1.11671469740634</c:v>
                </c:pt>
                <c:pt idx="81">
                  <c:v>0.90057636887608072</c:v>
                </c:pt>
                <c:pt idx="82">
                  <c:v>0.81051873198847257</c:v>
                </c:pt>
                <c:pt idx="83">
                  <c:v>0.972622478386167</c:v>
                </c:pt>
                <c:pt idx="84">
                  <c:v>0.9005763688760805</c:v>
                </c:pt>
                <c:pt idx="85">
                  <c:v>0.55835734870316989</c:v>
                </c:pt>
                <c:pt idx="86">
                  <c:v>0.4863112391930835</c:v>
                </c:pt>
                <c:pt idx="87">
                  <c:v>0.64841498559077804</c:v>
                </c:pt>
                <c:pt idx="88">
                  <c:v>0.25216138328530258</c:v>
                </c:pt>
                <c:pt idx="89">
                  <c:v>0.14409221902017291</c:v>
                </c:pt>
                <c:pt idx="90">
                  <c:v>0.19812680115273776</c:v>
                </c:pt>
                <c:pt idx="91">
                  <c:v>0.19812680115273776</c:v>
                </c:pt>
                <c:pt idx="92">
                  <c:v>7.2046109510086456E-2</c:v>
                </c:pt>
                <c:pt idx="93">
                  <c:v>1.8011527377521614E-2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Personbolig.dbf!$H$5</c:f>
              <c:strCache>
                <c:ptCount val="1"/>
                <c:pt idx="0">
                  <c:v>Ungdomsbolig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Personbolig.dbf!$I$1:$DD$1</c:f>
              <c:numCache>
                <c:formatCode>0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cat>
          <c:val>
            <c:numRef>
              <c:f>Personbolig.dbf!$I$5:$DD$5</c:f>
              <c:numCache>
                <c:formatCode>0.0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0.9</c:v>
                </c:pt>
                <c:pt idx="17">
                  <c:v>3.5</c:v>
                </c:pt>
                <c:pt idx="18">
                  <c:v>9.8000000000000007</c:v>
                </c:pt>
                <c:pt idx="19">
                  <c:v>10.5</c:v>
                </c:pt>
                <c:pt idx="20">
                  <c:v>10.5</c:v>
                </c:pt>
                <c:pt idx="21">
                  <c:v>18.100000000000001</c:v>
                </c:pt>
                <c:pt idx="22">
                  <c:v>14.4</c:v>
                </c:pt>
                <c:pt idx="23">
                  <c:v>9.3000000000000007</c:v>
                </c:pt>
                <c:pt idx="24">
                  <c:v>6.8</c:v>
                </c:pt>
                <c:pt idx="25">
                  <c:v>6.4</c:v>
                </c:pt>
                <c:pt idx="26">
                  <c:v>4.9000000000000004</c:v>
                </c:pt>
                <c:pt idx="27">
                  <c:v>4.7</c:v>
                </c:pt>
                <c:pt idx="28">
                  <c:v>3.6</c:v>
                </c:pt>
                <c:pt idx="29">
                  <c:v>3</c:v>
                </c:pt>
                <c:pt idx="30">
                  <c:v>0.9</c:v>
                </c:pt>
                <c:pt idx="31">
                  <c:v>0.2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Personbolig.dbf!$H$6</c:f>
              <c:strCache>
                <c:ptCount val="1"/>
                <c:pt idx="0">
                  <c:v>Ældrebolig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Personbolig.dbf!$I$1:$DD$1</c:f>
              <c:numCache>
                <c:formatCode>0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cat>
          <c:val>
            <c:numRef>
              <c:f>Personbolig.dbf!$I$6:$DD$6</c:f>
              <c:numCache>
                <c:formatCode>0.0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0.3</c:v>
                </c:pt>
                <c:pt idx="63">
                  <c:v>0.2</c:v>
                </c:pt>
                <c:pt idx="64">
                  <c:v>0.8</c:v>
                </c:pt>
                <c:pt idx="65">
                  <c:v>0.4</c:v>
                </c:pt>
                <c:pt idx="66">
                  <c:v>1.2</c:v>
                </c:pt>
                <c:pt idx="67">
                  <c:v>1.9</c:v>
                </c:pt>
                <c:pt idx="68">
                  <c:v>1.3</c:v>
                </c:pt>
                <c:pt idx="69">
                  <c:v>1.3</c:v>
                </c:pt>
                <c:pt idx="70">
                  <c:v>1.4</c:v>
                </c:pt>
                <c:pt idx="71">
                  <c:v>2.2000000000000002</c:v>
                </c:pt>
                <c:pt idx="72">
                  <c:v>2.4</c:v>
                </c:pt>
                <c:pt idx="73">
                  <c:v>3</c:v>
                </c:pt>
                <c:pt idx="74">
                  <c:v>2</c:v>
                </c:pt>
                <c:pt idx="75">
                  <c:v>3.5</c:v>
                </c:pt>
                <c:pt idx="76">
                  <c:v>5.0999999999999996</c:v>
                </c:pt>
                <c:pt idx="77">
                  <c:v>4.2</c:v>
                </c:pt>
                <c:pt idx="78">
                  <c:v>5.3</c:v>
                </c:pt>
                <c:pt idx="79">
                  <c:v>4.7</c:v>
                </c:pt>
                <c:pt idx="80">
                  <c:v>4.0999999999999996</c:v>
                </c:pt>
                <c:pt idx="81">
                  <c:v>5.3</c:v>
                </c:pt>
                <c:pt idx="82">
                  <c:v>4.9000000000000004</c:v>
                </c:pt>
                <c:pt idx="83">
                  <c:v>5.0999999999999996</c:v>
                </c:pt>
                <c:pt idx="84">
                  <c:v>6.4</c:v>
                </c:pt>
                <c:pt idx="85">
                  <c:v>6.1</c:v>
                </c:pt>
                <c:pt idx="86">
                  <c:v>2.6</c:v>
                </c:pt>
                <c:pt idx="87">
                  <c:v>3.9</c:v>
                </c:pt>
                <c:pt idx="88">
                  <c:v>2.5</c:v>
                </c:pt>
                <c:pt idx="89">
                  <c:v>1.8</c:v>
                </c:pt>
                <c:pt idx="90">
                  <c:v>3</c:v>
                </c:pt>
                <c:pt idx="91">
                  <c:v>2.5</c:v>
                </c:pt>
                <c:pt idx="92">
                  <c:v>2.9</c:v>
                </c:pt>
                <c:pt idx="93">
                  <c:v>1.4</c:v>
                </c:pt>
                <c:pt idx="94">
                  <c:v>0.5</c:v>
                </c:pt>
                <c:pt idx="95">
                  <c:v>1.2</c:v>
                </c:pt>
                <c:pt idx="96">
                  <c:v>1.9</c:v>
                </c:pt>
                <c:pt idx="97">
                  <c:v>1.3</c:v>
                </c:pt>
                <c:pt idx="98">
                  <c:v>1.2</c:v>
                </c:pt>
                <c:pt idx="99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0077032"/>
        <c:axId val="404697800"/>
      </c:lineChart>
      <c:catAx>
        <c:axId val="280077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sz="1400"/>
                  <a:t>Alder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04697800"/>
        <c:crosses val="autoZero"/>
        <c:auto val="1"/>
        <c:lblAlgn val="ctr"/>
        <c:lblOffset val="100"/>
        <c:noMultiLvlLbl val="0"/>
      </c:catAx>
      <c:valAx>
        <c:axId val="40469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sz="1400"/>
                  <a:t>Antal pr 100 boliger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80077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Ny prognose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Pivot_aldersgrupper!$B$28:$N$28</c:f>
              <c:strCache>
                <c:ptCount val="1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</c:strCache>
            </c:strRef>
          </c:cat>
          <c:val>
            <c:numRef>
              <c:f>Pivot_aldersgrupper!$B$37:$M$37</c:f>
              <c:numCache>
                <c:formatCode>#,##0</c:formatCode>
                <c:ptCount val="12"/>
                <c:pt idx="0">
                  <c:v>50873</c:v>
                </c:pt>
                <c:pt idx="1">
                  <c:v>51210.338199999991</c:v>
                </c:pt>
                <c:pt idx="2">
                  <c:v>51510.937100000076</c:v>
                </c:pt>
                <c:pt idx="3">
                  <c:v>51910.151500000044</c:v>
                </c:pt>
                <c:pt idx="4">
                  <c:v>52364.523599999986</c:v>
                </c:pt>
                <c:pt idx="5">
                  <c:v>52819.078800000025</c:v>
                </c:pt>
                <c:pt idx="6">
                  <c:v>53326.106900000013</c:v>
                </c:pt>
                <c:pt idx="7">
                  <c:v>53824.343800000017</c:v>
                </c:pt>
                <c:pt idx="8">
                  <c:v>54327.880400000045</c:v>
                </c:pt>
                <c:pt idx="9">
                  <c:v>54874.690600000002</c:v>
                </c:pt>
                <c:pt idx="10">
                  <c:v>55422.495200000027</c:v>
                </c:pt>
                <c:pt idx="11">
                  <c:v>55955.549299999919</c:v>
                </c:pt>
              </c:numCache>
            </c:numRef>
          </c:val>
          <c:smooth val="0"/>
        </c:ser>
        <c:ser>
          <c:idx val="1"/>
          <c:order val="1"/>
          <c:tx>
            <c:v>Gl. prognose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Pivot_aldersgrupper!$B$49:$M$49</c:f>
              <c:numCache>
                <c:formatCode>General</c:formatCode>
                <c:ptCount val="12"/>
                <c:pt idx="0">
                  <c:v>50997.197500000024</c:v>
                </c:pt>
                <c:pt idx="1">
                  <c:v>51462.580800000062</c:v>
                </c:pt>
                <c:pt idx="2">
                  <c:v>51817.040499999937</c:v>
                </c:pt>
                <c:pt idx="3">
                  <c:v>52052.167099999991</c:v>
                </c:pt>
                <c:pt idx="4">
                  <c:v>52271.13619999995</c:v>
                </c:pt>
                <c:pt idx="5">
                  <c:v>52549.071799999947</c:v>
                </c:pt>
                <c:pt idx="6">
                  <c:v>52778.44870000003</c:v>
                </c:pt>
                <c:pt idx="7">
                  <c:v>53077.181900000025</c:v>
                </c:pt>
                <c:pt idx="8">
                  <c:v>53330.579300000019</c:v>
                </c:pt>
                <c:pt idx="9">
                  <c:v>53686.641500000042</c:v>
                </c:pt>
                <c:pt idx="10">
                  <c:v>53999.101799999968</c:v>
                </c:pt>
                <c:pt idx="11">
                  <c:v>54312.501600000018</c:v>
                </c:pt>
              </c:numCache>
            </c:numRef>
          </c:val>
          <c:smooth val="0"/>
        </c:ser>
        <c:ser>
          <c:idx val="2"/>
          <c:order val="2"/>
          <c:tx>
            <c:v>DST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Pivot_aldersgrupper!$B$75:$M$75</c:f>
              <c:numCache>
                <c:formatCode>General</c:formatCode>
                <c:ptCount val="12"/>
                <c:pt idx="0">
                  <c:v>50998</c:v>
                </c:pt>
                <c:pt idx="1">
                  <c:v>51268</c:v>
                </c:pt>
                <c:pt idx="2">
                  <c:v>51482</c:v>
                </c:pt>
                <c:pt idx="3">
                  <c:v>51657</c:v>
                </c:pt>
                <c:pt idx="4">
                  <c:v>51816</c:v>
                </c:pt>
                <c:pt idx="5">
                  <c:v>51975</c:v>
                </c:pt>
                <c:pt idx="6">
                  <c:v>52128</c:v>
                </c:pt>
                <c:pt idx="7">
                  <c:v>52276</c:v>
                </c:pt>
                <c:pt idx="8">
                  <c:v>52427</c:v>
                </c:pt>
                <c:pt idx="9">
                  <c:v>52569</c:v>
                </c:pt>
                <c:pt idx="10">
                  <c:v>52707</c:v>
                </c:pt>
                <c:pt idx="11">
                  <c:v>52851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8161400"/>
        <c:axId val="278161792"/>
      </c:lineChart>
      <c:catAx>
        <c:axId val="278161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78161792"/>
        <c:crosses val="autoZero"/>
        <c:auto val="1"/>
        <c:lblAlgn val="ctr"/>
        <c:lblOffset val="100"/>
        <c:noMultiLvlLbl val="0"/>
      </c:catAx>
      <c:valAx>
        <c:axId val="278161792"/>
        <c:scaling>
          <c:orientation val="minMax"/>
          <c:min val="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78161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a-DK" dirty="0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a-DK" dirty="0"/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a-DK" dirty="0"/>
          </a:p>
        </p:txBody>
      </p:sp>
      <p:sp>
        <p:nvSpPr>
          <p:cNvPr id="4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0BDBF7-F7D5-4881-9DBB-4DF7696812A5}" type="slidenum">
              <a:rPr lang="da-DK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5413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a-DK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a-DK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4538"/>
            <a:ext cx="537845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715154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a-DK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DF532D-3EBC-4D66-96B6-2C0CA1B4CDEC}" type="slidenum">
              <a:rPr lang="da-DK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98957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Befolkning 1. </a:t>
            </a:r>
            <a:r>
              <a:rPr lang="da-DK" smtClean="0"/>
              <a:t>januar 2016 </a:t>
            </a:r>
            <a:r>
              <a:rPr lang="da-DK" dirty="0" smtClean="0"/>
              <a:t>er korrigeret</a:t>
            </a:r>
            <a:r>
              <a:rPr lang="da-DK" baseline="0" dirty="0" smtClean="0"/>
              <a:t> ift. Senere registreringer og er derfor ikke det samme tal som præsenteret sidste år.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2678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8610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9840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Note: Danmarks statistik tabel FRKM115 (opdateret pr maj 2015) baserer sig alene på historiske tal. Egen prognose tager højde for boligplanen. Egen prognose 2016 tager desuden hensyn til flygtningekvoter.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6799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Statistikbanken,</a:t>
            </a:r>
            <a:r>
              <a:rPr lang="da-DK" baseline="0" dirty="0" smtClean="0"/>
              <a:t> tabel HISBK.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7778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Kilde:</a:t>
            </a:r>
            <a:r>
              <a:rPr lang="da-DK" baseline="0" dirty="0" smtClean="0"/>
              <a:t> Noegletal.dk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5674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Statistikbanken, tabel FODIE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2654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Statistikbanken,</a:t>
            </a:r>
            <a:r>
              <a:rPr lang="da-DK" baseline="0" dirty="0" smtClean="0"/>
              <a:t> tabel FODIE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9306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Statistikbanken, tabel</a:t>
            </a:r>
            <a:r>
              <a:rPr lang="da-DK" baseline="0" dirty="0" smtClean="0"/>
              <a:t> FOD407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3254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56027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* OBS Opgjort efter indvandringsland</a:t>
            </a:r>
            <a:r>
              <a:rPr lang="da-DK" baseline="0" dirty="0" smtClean="0"/>
              <a:t> – uden hensyntagen til statsborgerskab. (Statistikbanken, tabel VAN1AAR)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23009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Tabel VAN2AAR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F532D-3EBC-4D66-96B6-2C0CA1B4CDEC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7164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7072313" y="609600"/>
            <a:ext cx="2109787" cy="5410200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76963" cy="5410200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8420100" cy="4114800"/>
          </a:xfrm>
        </p:spPr>
        <p:txBody>
          <a:bodyPr/>
          <a:lstStyle/>
          <a:p>
            <a:endParaRPr lang="da-D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048250" y="19050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fa_logo1"/>
          <p:cNvPicPr>
            <a:picLocks noChangeAspect="1" noChangeArrowheads="1"/>
          </p:cNvPicPr>
          <p:nvPr/>
        </p:nvPicPr>
        <p:blipFill>
          <a:blip r:embed="rId14" cstate="print"/>
          <a:srcRect l="180" t="5045" r="10190"/>
          <a:stretch>
            <a:fillRect/>
          </a:stretch>
        </p:blipFill>
        <p:spPr bwMode="auto">
          <a:xfrm>
            <a:off x="19050" y="6173788"/>
            <a:ext cx="9812338" cy="684212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9175750" y="6477000"/>
            <a:ext cx="14033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A378EC60-AD51-4116-9718-42042A3038E6}" type="datetime2">
              <a:rPr lang="da-DK" sz="800"/>
              <a:pPr>
                <a:spcBef>
                  <a:spcPct val="50000"/>
                </a:spcBef>
              </a:pPr>
              <a:t>27. marts 2017</a:t>
            </a:fld>
            <a:endParaRPr lang="da-DK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-regneark7.xlsx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81034" y="428604"/>
            <a:ext cx="8420100" cy="1143000"/>
          </a:xfrm>
        </p:spPr>
        <p:txBody>
          <a:bodyPr/>
          <a:lstStyle/>
          <a:p>
            <a:r>
              <a:rPr lang="da-DK" dirty="0"/>
              <a:t>Bevægelser i løbet af </a:t>
            </a:r>
            <a:r>
              <a:rPr lang="da-DK" dirty="0" smtClean="0"/>
              <a:t>2016</a:t>
            </a:r>
            <a:endParaRPr lang="da-DK" dirty="0"/>
          </a:p>
        </p:txBody>
      </p:sp>
      <p:graphicFrame>
        <p:nvGraphicFramePr>
          <p:cNvPr id="32031" name="Group 28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67735283"/>
              </p:ext>
            </p:extLst>
          </p:nvPr>
        </p:nvGraphicFramePr>
        <p:xfrm>
          <a:off x="3152775" y="1628775"/>
          <a:ext cx="5472113" cy="3781427"/>
        </p:xfrm>
        <a:graphic>
          <a:graphicData uri="http://schemas.openxmlformats.org/drawingml/2006/table">
            <a:tbl>
              <a:tblPr/>
              <a:tblGrid>
                <a:gridCol w="2760663"/>
                <a:gridCol w="1717675"/>
                <a:gridCol w="993775"/>
              </a:tblGrid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Bevægelser i løbet af 2016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Tilvækst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Befolkning 1. januar 2016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50.695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Fødte i 2016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Døde i 2016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Fødselsbalance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+24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Tilflyttere/indvandrede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2.792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Fraflyttede/udvandrede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2.634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Flyttebalance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+158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Befolkning 1. januar 2017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50.873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Befolkningstilvækst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 </a:t>
                      </a:r>
                      <a:endParaRPr kumimoji="0" 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+178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pic>
        <p:nvPicPr>
          <p:cNvPr id="32029" name="Picture 285" descr="18_baby_sto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288" y="1916113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30" name="Picture 286" descr="Billede af hus på flyttevo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1112" y="4000505"/>
            <a:ext cx="957243" cy="158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8158" y="214290"/>
            <a:ext cx="8420100" cy="1000132"/>
          </a:xfrm>
        </p:spPr>
        <p:txBody>
          <a:bodyPr/>
          <a:lstStyle/>
          <a:p>
            <a:r>
              <a:rPr lang="da-DK" dirty="0" smtClean="0"/>
              <a:t>Udviklingen i fertiliteten</a:t>
            </a:r>
            <a:br>
              <a:rPr lang="da-DK" dirty="0" smtClean="0"/>
            </a:br>
            <a:r>
              <a:rPr lang="da-DK" sz="2400" dirty="0" smtClean="0"/>
              <a:t>(antal børn pr. kvinde)</a:t>
            </a:r>
            <a:endParaRPr lang="da-DK" sz="2400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6636764"/>
              </p:ext>
            </p:extLst>
          </p:nvPr>
        </p:nvGraphicFramePr>
        <p:xfrm>
          <a:off x="560512" y="1484784"/>
          <a:ext cx="859774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3" y="332656"/>
            <a:ext cx="8712968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9" y="332656"/>
            <a:ext cx="907300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7" y="332656"/>
            <a:ext cx="9001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5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5" y="332656"/>
            <a:ext cx="878497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2329541"/>
              </p:ext>
            </p:extLst>
          </p:nvPr>
        </p:nvGraphicFramePr>
        <p:xfrm>
          <a:off x="560512" y="548680"/>
          <a:ext cx="878497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504" y="332656"/>
            <a:ext cx="8856983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0"/>
            <a:ext cx="8420100" cy="1143000"/>
          </a:xfrm>
        </p:spPr>
        <p:txBody>
          <a:bodyPr/>
          <a:lstStyle/>
          <a:p>
            <a:r>
              <a:rPr lang="da-DK" sz="2800" dirty="0"/>
              <a:t>Hvor kom tilflytterne fra i </a:t>
            </a:r>
            <a:r>
              <a:rPr lang="da-DK" sz="2800" dirty="0" smtClean="0"/>
              <a:t>2016 </a:t>
            </a:r>
            <a:r>
              <a:rPr lang="da-DK" sz="2800" dirty="0"/>
              <a:t>(Top 10)?</a:t>
            </a:r>
          </a:p>
        </p:txBody>
      </p:sp>
      <p:graphicFrame>
        <p:nvGraphicFramePr>
          <p:cNvPr id="5" name="Pladsholder til tabel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987135725"/>
              </p:ext>
            </p:extLst>
          </p:nvPr>
        </p:nvGraphicFramePr>
        <p:xfrm>
          <a:off x="1452538" y="1285858"/>
          <a:ext cx="6786611" cy="4357718"/>
        </p:xfrm>
        <a:graphic>
          <a:graphicData uri="http://schemas.openxmlformats.org/drawingml/2006/table">
            <a:tbl>
              <a:tblPr/>
              <a:tblGrid>
                <a:gridCol w="1115608"/>
                <a:gridCol w="4389087"/>
                <a:gridCol w="1281916"/>
              </a:tblGrid>
              <a:tr h="41036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2000" b="1" i="0" u="none" strike="noStrike" dirty="0">
                          <a:latin typeface="Arial"/>
                        </a:rPr>
                        <a:t>Tilflyttere (top 10)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Vejle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346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Middelfart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237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Kolding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236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Odense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193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Aarhus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146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København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69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</a:t>
                      </a:r>
                      <a:r>
                        <a:rPr lang="da-DK" sz="1600" b="1" i="0" u="none" strike="noStrike" baseline="0" dirty="0" smtClean="0">
                          <a:latin typeface="Arial"/>
                        </a:rPr>
                        <a:t> Vejen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64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8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</a:t>
                      </a:r>
                      <a:r>
                        <a:rPr lang="da-DK" sz="1600" b="1" i="0" u="none" strike="noStrike" baseline="0" dirty="0" smtClean="0">
                          <a:latin typeface="Arial"/>
                        </a:rPr>
                        <a:t> Esbjerg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63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9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Haderslev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57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Horsens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46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68" y="0"/>
            <a:ext cx="8743982" cy="1143000"/>
          </a:xfrm>
        </p:spPr>
        <p:txBody>
          <a:bodyPr/>
          <a:lstStyle/>
          <a:p>
            <a:r>
              <a:rPr lang="da-DK" sz="2800" dirty="0"/>
              <a:t>Hvor </a:t>
            </a:r>
            <a:r>
              <a:rPr lang="da-DK" sz="2800" dirty="0" smtClean="0"/>
              <a:t>flyttede fraflytterne hen </a:t>
            </a:r>
            <a:r>
              <a:rPr lang="da-DK" sz="2800" dirty="0"/>
              <a:t>i </a:t>
            </a:r>
            <a:r>
              <a:rPr lang="da-DK" sz="2800" dirty="0" smtClean="0"/>
              <a:t>2016 (Top </a:t>
            </a:r>
            <a:r>
              <a:rPr lang="da-DK" sz="2800" dirty="0"/>
              <a:t>10)?</a:t>
            </a:r>
          </a:p>
        </p:txBody>
      </p:sp>
      <p:graphicFrame>
        <p:nvGraphicFramePr>
          <p:cNvPr id="5" name="Pladsholder til tabel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64514148"/>
              </p:ext>
            </p:extLst>
          </p:nvPr>
        </p:nvGraphicFramePr>
        <p:xfrm>
          <a:off x="1523976" y="1214422"/>
          <a:ext cx="6786611" cy="4357718"/>
        </p:xfrm>
        <a:graphic>
          <a:graphicData uri="http://schemas.openxmlformats.org/drawingml/2006/table">
            <a:tbl>
              <a:tblPr/>
              <a:tblGrid>
                <a:gridCol w="1115608"/>
                <a:gridCol w="4389087"/>
                <a:gridCol w="1281916"/>
              </a:tblGrid>
              <a:tr h="41036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2000" b="1" i="0" u="none" strike="noStrike" dirty="0" smtClean="0">
                          <a:latin typeface="Arial"/>
                        </a:rPr>
                        <a:t>Fraflyttere </a:t>
                      </a:r>
                      <a:r>
                        <a:rPr lang="da-DK" sz="2000" b="1" i="0" u="none" strike="noStrike" dirty="0">
                          <a:latin typeface="Arial"/>
                        </a:rPr>
                        <a:t>(top 10)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Vejle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385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Middelfart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252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Kolding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220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Aarhus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200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Odense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København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105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Aalborg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55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8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</a:t>
                      </a:r>
                      <a:r>
                        <a:rPr lang="da-DK" sz="1600" b="1" i="0" u="none" strike="noStrike" baseline="0" dirty="0" smtClean="0">
                          <a:latin typeface="Arial"/>
                        </a:rPr>
                        <a:t> Esbjerg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50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9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</a:t>
                      </a:r>
                      <a:r>
                        <a:rPr lang="da-DK" sz="1600" b="1" i="0" u="none" strike="noStrike" baseline="0" dirty="0" smtClean="0">
                          <a:latin typeface="Arial"/>
                        </a:rPr>
                        <a:t> Assens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42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10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 Horsens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40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0"/>
            <a:ext cx="8420100" cy="857232"/>
          </a:xfrm>
        </p:spPr>
        <p:txBody>
          <a:bodyPr/>
          <a:lstStyle/>
          <a:p>
            <a:r>
              <a:rPr lang="da-DK" sz="2800" dirty="0" smtClean="0"/>
              <a:t>Nettotilflytning 2016 (Top 10)</a:t>
            </a:r>
            <a:endParaRPr lang="da-DK" sz="1400" dirty="0"/>
          </a:p>
        </p:txBody>
      </p:sp>
      <p:graphicFrame>
        <p:nvGraphicFramePr>
          <p:cNvPr id="5" name="Pladsholder til tabel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81141246"/>
              </p:ext>
            </p:extLst>
          </p:nvPr>
        </p:nvGraphicFramePr>
        <p:xfrm>
          <a:off x="1023910" y="857236"/>
          <a:ext cx="7643868" cy="5214975"/>
        </p:xfrm>
        <a:graphic>
          <a:graphicData uri="http://schemas.openxmlformats.org/drawingml/2006/table">
            <a:tbl>
              <a:tblPr/>
              <a:tblGrid>
                <a:gridCol w="547875"/>
                <a:gridCol w="2381083"/>
                <a:gridCol w="2143140"/>
                <a:gridCol w="1942220"/>
                <a:gridCol w="629550"/>
              </a:tblGrid>
              <a:tr h="347665">
                <a:tc>
                  <a:txBody>
                    <a:bodyPr/>
                    <a:lstStyle/>
                    <a:p>
                      <a:pPr algn="ctr" fontAlgn="b"/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baseline="0" dirty="0" smtClean="0">
                          <a:latin typeface="Arial"/>
                        </a:rPr>
                        <a:t> Fraflyttere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Tilflyttere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I alt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baseline="0" dirty="0" smtClean="0">
                          <a:latin typeface="Arial"/>
                        </a:rPr>
                        <a:t> Odense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153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193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+40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baseline="0" dirty="0" smtClean="0">
                          <a:latin typeface="Arial"/>
                        </a:rPr>
                        <a:t> Vejen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39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64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+25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dirty="0" smtClean="0">
                          <a:latin typeface="Arial"/>
                        </a:rPr>
                        <a:t> Haderslev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37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57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+20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dirty="0" smtClean="0">
                          <a:latin typeface="Arial"/>
                        </a:rPr>
                        <a:t> Kolding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220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236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+16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dirty="0" smtClean="0">
                          <a:latin typeface="Arial"/>
                        </a:rPr>
                        <a:t> Esbjerg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50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63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+13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dirty="0" smtClean="0">
                          <a:latin typeface="Arial"/>
                        </a:rPr>
                        <a:t> Syddjurs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4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16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+12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dirty="0" smtClean="0">
                          <a:latin typeface="Arial"/>
                        </a:rPr>
                        <a:t> Sønderborg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31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42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+11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7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dirty="0" smtClean="0">
                          <a:latin typeface="Arial"/>
                        </a:rPr>
                        <a:t> Vordingborg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4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15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+11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9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dirty="0" smtClean="0">
                          <a:latin typeface="Arial"/>
                        </a:rPr>
                        <a:t> Skive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6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15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+9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9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dirty="0" smtClean="0">
                          <a:latin typeface="Arial"/>
                        </a:rPr>
                        <a:t> Tønder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18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27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+9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baseline="0" dirty="0" smtClean="0">
                          <a:latin typeface="Arial"/>
                        </a:rPr>
                        <a:t> Andre kommuner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1.764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1.542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latin typeface="Arial"/>
                        </a:rPr>
                        <a:t>-222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I alt til- og fraflytning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2.326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2.270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-56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dirty="0" smtClean="0">
                          <a:latin typeface="Arial"/>
                        </a:rPr>
                        <a:t> Ind-</a:t>
                      </a:r>
                      <a:r>
                        <a:rPr lang="da-DK" sz="1600" b="0" i="0" u="none" strike="noStrike" baseline="0" dirty="0" smtClean="0">
                          <a:latin typeface="Arial"/>
                        </a:rPr>
                        <a:t> og udvandring</a:t>
                      </a:r>
                      <a:endParaRPr lang="da-DK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308</a:t>
                      </a:r>
                      <a:endParaRPr lang="da-DK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522</a:t>
                      </a:r>
                      <a:endParaRPr lang="da-DK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+214</a:t>
                      </a:r>
                      <a:endParaRPr lang="da-DK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7665">
                <a:tc>
                  <a:txBody>
                    <a:bodyPr/>
                    <a:lstStyle/>
                    <a:p>
                      <a:pPr algn="ctr" fontAlgn="b"/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I alt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2.634</a:t>
                      </a:r>
                      <a:endParaRPr lang="da-DK" sz="16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2.792</a:t>
                      </a:r>
                      <a:endParaRPr lang="da-DK" sz="16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+158</a:t>
                      </a:r>
                      <a:endParaRPr lang="da-DK" sz="16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9596" y="0"/>
            <a:ext cx="8420100" cy="1285860"/>
          </a:xfrm>
        </p:spPr>
        <p:txBody>
          <a:bodyPr/>
          <a:lstStyle/>
          <a:p>
            <a:r>
              <a:rPr lang="da-DK" sz="3600" dirty="0" smtClean="0"/>
              <a:t>Befolkningstilvæksten 2002-2016</a:t>
            </a:r>
            <a:endParaRPr lang="da-DK" sz="3600" dirty="0"/>
          </a:p>
        </p:txBody>
      </p:sp>
      <p:graphicFrame>
        <p:nvGraphicFramePr>
          <p:cNvPr id="5" name="Pladsholder til tabel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73968717"/>
              </p:ext>
            </p:extLst>
          </p:nvPr>
        </p:nvGraphicFramePr>
        <p:xfrm>
          <a:off x="762000" y="1196752"/>
          <a:ext cx="8420100" cy="4823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0"/>
            <a:ext cx="8420100" cy="1143000"/>
          </a:xfrm>
        </p:spPr>
        <p:txBody>
          <a:bodyPr/>
          <a:lstStyle/>
          <a:p>
            <a:r>
              <a:rPr lang="da-DK" sz="2800" dirty="0"/>
              <a:t>Hvor kom </a:t>
            </a:r>
            <a:r>
              <a:rPr lang="da-DK" sz="2800" dirty="0" smtClean="0"/>
              <a:t>indvandrerne </a:t>
            </a:r>
            <a:r>
              <a:rPr lang="da-DK" sz="2800" dirty="0"/>
              <a:t>fra i </a:t>
            </a:r>
            <a:r>
              <a:rPr lang="da-DK" sz="2800" dirty="0" smtClean="0"/>
              <a:t>2016 </a:t>
            </a:r>
            <a:r>
              <a:rPr lang="da-DK" sz="2800" dirty="0"/>
              <a:t>(Top 10)?</a:t>
            </a:r>
          </a:p>
        </p:txBody>
      </p:sp>
      <p:graphicFrame>
        <p:nvGraphicFramePr>
          <p:cNvPr id="5" name="Pladsholder til tabel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144461559"/>
              </p:ext>
            </p:extLst>
          </p:nvPr>
        </p:nvGraphicFramePr>
        <p:xfrm>
          <a:off x="1452538" y="1285858"/>
          <a:ext cx="6786611" cy="4357718"/>
        </p:xfrm>
        <a:graphic>
          <a:graphicData uri="http://schemas.openxmlformats.org/drawingml/2006/table">
            <a:tbl>
              <a:tblPr/>
              <a:tblGrid>
                <a:gridCol w="1115608"/>
                <a:gridCol w="4389087"/>
                <a:gridCol w="1281916"/>
              </a:tblGrid>
              <a:tr h="41036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2000" b="1" i="0" u="none" strike="noStrike" dirty="0" smtClean="0">
                          <a:latin typeface="Arial"/>
                        </a:rPr>
                        <a:t>Indvandrere </a:t>
                      </a:r>
                      <a:r>
                        <a:rPr lang="da-DK" sz="2000" b="1" i="0" u="none" strike="noStrike" dirty="0">
                          <a:latin typeface="Arial"/>
                        </a:rPr>
                        <a:t>(top </a:t>
                      </a:r>
                      <a:r>
                        <a:rPr lang="da-DK" sz="2000" b="1" i="0" u="none" strike="noStrike" dirty="0" smtClean="0">
                          <a:latin typeface="Arial"/>
                        </a:rPr>
                        <a:t>10)</a:t>
                      </a:r>
                      <a:endParaRPr lang="da-DK" sz="2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Syrien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93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Rumænien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58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Grønland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26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Kroatien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24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Polen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23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Sverige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17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Tyskland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17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6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USA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17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9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Spanien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16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9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Tyrkiet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16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4" name="Tekstboks 3"/>
          <p:cNvSpPr txBox="1"/>
          <p:nvPr/>
        </p:nvSpPr>
        <p:spPr>
          <a:xfrm>
            <a:off x="1523976" y="5715016"/>
            <a:ext cx="1800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Kilde : Danmarks statistik</a:t>
            </a:r>
            <a:endParaRPr lang="da-DK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0472" y="-99392"/>
            <a:ext cx="8958296" cy="1143000"/>
          </a:xfrm>
        </p:spPr>
        <p:txBody>
          <a:bodyPr/>
          <a:lstStyle/>
          <a:p>
            <a:r>
              <a:rPr lang="da-DK" sz="2800" dirty="0"/>
              <a:t>Hvor </a:t>
            </a:r>
            <a:r>
              <a:rPr lang="da-DK" sz="2800" dirty="0" smtClean="0"/>
              <a:t>flyttede udvandrerne hen </a:t>
            </a:r>
            <a:r>
              <a:rPr lang="da-DK" sz="2800" dirty="0"/>
              <a:t>i </a:t>
            </a:r>
            <a:r>
              <a:rPr lang="da-DK" sz="2800" dirty="0" smtClean="0"/>
              <a:t>2016 (Top </a:t>
            </a:r>
            <a:r>
              <a:rPr lang="da-DK" sz="2800" dirty="0"/>
              <a:t>10)?</a:t>
            </a:r>
          </a:p>
        </p:txBody>
      </p:sp>
      <p:graphicFrame>
        <p:nvGraphicFramePr>
          <p:cNvPr id="5" name="Pladsholder til tabel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61365588"/>
              </p:ext>
            </p:extLst>
          </p:nvPr>
        </p:nvGraphicFramePr>
        <p:xfrm>
          <a:off x="1520810" y="908720"/>
          <a:ext cx="6786611" cy="5164859"/>
        </p:xfrm>
        <a:graphic>
          <a:graphicData uri="http://schemas.openxmlformats.org/drawingml/2006/table">
            <a:tbl>
              <a:tblPr/>
              <a:tblGrid>
                <a:gridCol w="1115608"/>
                <a:gridCol w="4389087"/>
                <a:gridCol w="1281916"/>
              </a:tblGrid>
              <a:tr h="42803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2000" b="1" i="0" u="none" strike="noStrike" dirty="0" smtClean="0">
                          <a:latin typeface="Arial"/>
                        </a:rPr>
                        <a:t>Udvandrere </a:t>
                      </a:r>
                      <a:r>
                        <a:rPr lang="da-DK" sz="2000" b="1" i="0" u="none" strike="noStrike" dirty="0">
                          <a:latin typeface="Arial"/>
                        </a:rPr>
                        <a:t>(top 10)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Italien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31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Rumænien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</a:t>
                      </a:r>
                      <a:r>
                        <a:rPr lang="da-DK" sz="1600" b="1" i="0" u="none" strike="noStrike" dirty="0">
                          <a:latin typeface="Arial"/>
                        </a:rPr>
                        <a:t>4</a:t>
                      </a:r>
                      <a:endParaRPr lang="da-DK" sz="1600" b="1" i="0" u="none" strike="noStrike" dirty="0" smtClean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Kroatien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23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baseline="0" dirty="0" smtClean="0">
                          <a:latin typeface="Arial"/>
                        </a:rPr>
                        <a:t> Tyskland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22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Storbritannien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15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Island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12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Norge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11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7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baseline="0" dirty="0" smtClean="0">
                          <a:latin typeface="Arial"/>
                        </a:rPr>
                        <a:t> Polen 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11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9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USA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10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baseline="0" dirty="0" smtClean="0">
                          <a:latin typeface="Arial"/>
                        </a:rPr>
                        <a:t> Grønland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9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10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Spanien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9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9473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10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 smtClean="0">
                          <a:latin typeface="Arial"/>
                        </a:rPr>
                        <a:t> Sverige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600" b="1" i="0" u="none" strike="noStrike" dirty="0" smtClean="0">
                          <a:latin typeface="Arial"/>
                        </a:rPr>
                        <a:t>9</a:t>
                      </a:r>
                      <a:endParaRPr lang="da-DK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4" name="Tekstboks 3"/>
          <p:cNvSpPr txBox="1"/>
          <p:nvPr/>
        </p:nvSpPr>
        <p:spPr>
          <a:xfrm>
            <a:off x="3872880" y="6165304"/>
            <a:ext cx="1800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Kilde : Danmarks statistik</a:t>
            </a:r>
            <a:endParaRPr lang="da-DK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260350"/>
            <a:ext cx="8420100" cy="1143000"/>
          </a:xfrm>
        </p:spPr>
        <p:txBody>
          <a:bodyPr/>
          <a:lstStyle/>
          <a:p>
            <a:r>
              <a:rPr lang="da-DK" sz="3600" dirty="0"/>
              <a:t>Befolkningsprognose </a:t>
            </a:r>
            <a:r>
              <a:rPr lang="da-DK" sz="3600" dirty="0" smtClean="0"/>
              <a:t>2017-2028</a:t>
            </a:r>
            <a:endParaRPr lang="da-DK" sz="3600" dirty="0"/>
          </a:p>
        </p:txBody>
      </p:sp>
      <p:sp>
        <p:nvSpPr>
          <p:cNvPr id="11" name="Tekstboks 10"/>
          <p:cNvSpPr txBox="1"/>
          <p:nvPr/>
        </p:nvSpPr>
        <p:spPr>
          <a:xfrm>
            <a:off x="272480" y="5229200"/>
            <a:ext cx="4964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smtClean="0"/>
              <a:t>Note: Alle tal pr. 1. januar, blå kolonne angiver kendte tal</a:t>
            </a:r>
            <a:endParaRPr lang="da-DK" sz="16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007613"/>
              </p:ext>
            </p:extLst>
          </p:nvPr>
        </p:nvGraphicFramePr>
        <p:xfrm>
          <a:off x="200472" y="1772816"/>
          <a:ext cx="9505056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Regneark" r:id="rId4" imgW="7124641" imgH="1684102" progId="Excel.Sheet.12">
                  <p:embed/>
                </p:oleObj>
              </mc:Choice>
              <mc:Fallback>
                <p:oleObj name="Regneark" r:id="rId4" imgW="7124641" imgH="168410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0472" y="1772816"/>
                        <a:ext cx="9505056" cy="3168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Det bruger vi prognosen til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96616" y="2492896"/>
            <a:ext cx="7685484" cy="3526904"/>
          </a:xfrm>
        </p:spPr>
        <p:txBody>
          <a:bodyPr/>
          <a:lstStyle/>
          <a:p>
            <a:r>
              <a:rPr lang="da-DK" dirty="0" smtClean="0"/>
              <a:t>Beregning af fremtidige skatteindtægter</a:t>
            </a:r>
          </a:p>
          <a:p>
            <a:endParaRPr lang="da-DK" dirty="0" smtClean="0"/>
          </a:p>
          <a:p>
            <a:r>
              <a:rPr lang="da-DK" dirty="0" smtClean="0"/>
              <a:t>Planlægning og styring på institutions- og skoleområdet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04528" y="0"/>
            <a:ext cx="8420100" cy="1143000"/>
          </a:xfrm>
        </p:spPr>
        <p:txBody>
          <a:bodyPr/>
          <a:lstStyle/>
          <a:p>
            <a:r>
              <a:rPr lang="da-DK" dirty="0"/>
              <a:t>Forudsætninger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48544" y="1412776"/>
            <a:ext cx="8420100" cy="4032448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da-DK" sz="2400" dirty="0" smtClean="0"/>
              <a:t>Data </a:t>
            </a:r>
            <a:r>
              <a:rPr lang="da-DK" sz="2400" dirty="0"/>
              <a:t>fra årene </a:t>
            </a:r>
            <a:r>
              <a:rPr lang="da-DK" sz="2400" dirty="0" smtClean="0"/>
              <a:t>2002 </a:t>
            </a:r>
            <a:r>
              <a:rPr lang="da-DK" sz="2400" dirty="0"/>
              <a:t>- </a:t>
            </a:r>
            <a:r>
              <a:rPr lang="da-DK" sz="2400" dirty="0" smtClean="0"/>
              <a:t>2015 </a:t>
            </a:r>
            <a:r>
              <a:rPr lang="da-DK" sz="2400" dirty="0"/>
              <a:t>fra </a:t>
            </a:r>
            <a:r>
              <a:rPr lang="da-DK" sz="2400" dirty="0" smtClean="0"/>
              <a:t>CPR</a:t>
            </a:r>
            <a:endParaRPr lang="da-DK" sz="2400" dirty="0"/>
          </a:p>
          <a:p>
            <a:pPr>
              <a:lnSpc>
                <a:spcPct val="80000"/>
              </a:lnSpc>
            </a:pPr>
            <a:r>
              <a:rPr lang="da-DK" sz="2400" dirty="0"/>
              <a:t>Stigende </a:t>
            </a:r>
            <a:r>
              <a:rPr lang="da-DK" sz="2400" dirty="0" smtClean="0"/>
              <a:t>levealder (Danmarks statistik)</a:t>
            </a:r>
          </a:p>
          <a:p>
            <a:pPr>
              <a:lnSpc>
                <a:spcPct val="80000"/>
              </a:lnSpc>
            </a:pPr>
            <a:r>
              <a:rPr lang="da-DK" sz="2400" dirty="0" smtClean="0"/>
              <a:t>Mortalitet som i årene 2012-2016</a:t>
            </a:r>
          </a:p>
          <a:p>
            <a:pPr>
              <a:lnSpc>
                <a:spcPct val="80000"/>
              </a:lnSpc>
            </a:pPr>
            <a:r>
              <a:rPr lang="da-DK" sz="2400" dirty="0" smtClean="0"/>
              <a:t>Fertilitet som i årene 2012-2016 </a:t>
            </a:r>
          </a:p>
          <a:p>
            <a:pPr>
              <a:lnSpc>
                <a:spcPct val="80000"/>
              </a:lnSpc>
            </a:pPr>
            <a:r>
              <a:rPr lang="da-DK" sz="2400" dirty="0" smtClean="0"/>
              <a:t>Flyttemønstre </a:t>
            </a:r>
            <a:r>
              <a:rPr lang="da-DK" sz="2400" dirty="0"/>
              <a:t>som i årene </a:t>
            </a:r>
            <a:r>
              <a:rPr lang="da-DK" sz="2400" dirty="0" smtClean="0"/>
              <a:t>2002 </a:t>
            </a:r>
            <a:r>
              <a:rPr lang="da-DK" sz="2400" dirty="0"/>
              <a:t>– </a:t>
            </a:r>
            <a:r>
              <a:rPr lang="da-DK" sz="2400" dirty="0" smtClean="0"/>
              <a:t>2016 (bl.a</a:t>
            </a:r>
            <a:r>
              <a:rPr lang="da-DK" sz="2400" dirty="0"/>
              <a:t>. antallet af tilflyttere fra andre kommuner pr. nyopført bolig</a:t>
            </a:r>
            <a:r>
              <a:rPr lang="da-DK" sz="2400" dirty="0" smtClean="0"/>
              <a:t>). Opdelt i 2 perioder med forskelle i udtynding.</a:t>
            </a:r>
            <a:endParaRPr lang="da-DK" sz="2400" dirty="0"/>
          </a:p>
          <a:p>
            <a:pPr>
              <a:lnSpc>
                <a:spcPct val="80000"/>
              </a:lnSpc>
            </a:pPr>
            <a:r>
              <a:rPr lang="da-DK" sz="2400" dirty="0"/>
              <a:t>Antal nye boliger i de kommende år </a:t>
            </a:r>
            <a:r>
              <a:rPr lang="da-DK" sz="2400" dirty="0" smtClean="0"/>
              <a:t>prognosticeret i samarbejde med Strategisk Planlægning og i </a:t>
            </a:r>
            <a:r>
              <a:rPr lang="da-DK" sz="2400" dirty="0"/>
              <a:t>overensstemmelse med </a:t>
            </a:r>
            <a:r>
              <a:rPr lang="da-DK" sz="2400" dirty="0" smtClean="0"/>
              <a:t>kommuneplanen.</a:t>
            </a:r>
          </a:p>
          <a:p>
            <a:pPr>
              <a:lnSpc>
                <a:spcPct val="80000"/>
              </a:lnSpc>
            </a:pPr>
            <a:r>
              <a:rPr lang="da-DK" sz="2400" dirty="0" smtClean="0"/>
              <a:t>Antal flygtninge og familiesammenførte som i 2016</a:t>
            </a:r>
            <a:endParaRPr lang="da-DK" sz="2400" dirty="0"/>
          </a:p>
          <a:p>
            <a:pPr>
              <a:lnSpc>
                <a:spcPct val="80000"/>
              </a:lnSpc>
              <a:buNone/>
            </a:pPr>
            <a:endParaRPr lang="da-DK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76288" y="188913"/>
            <a:ext cx="8420100" cy="1025509"/>
          </a:xfrm>
        </p:spPr>
        <p:txBody>
          <a:bodyPr/>
          <a:lstStyle/>
          <a:p>
            <a:r>
              <a:rPr lang="da-DK" sz="3200" dirty="0"/>
              <a:t>Antal nye Boliger i prognosen</a:t>
            </a:r>
            <a:r>
              <a:rPr lang="da-DK" sz="2400" dirty="0"/>
              <a:t> </a:t>
            </a:r>
            <a:br>
              <a:rPr lang="da-DK" sz="2400" dirty="0"/>
            </a:br>
            <a:endParaRPr lang="da-DK" sz="1600" dirty="0"/>
          </a:p>
        </p:txBody>
      </p:sp>
      <p:graphicFrame>
        <p:nvGraphicFramePr>
          <p:cNvPr id="18754" name="Group 3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749870"/>
              </p:ext>
            </p:extLst>
          </p:nvPr>
        </p:nvGraphicFramePr>
        <p:xfrm>
          <a:off x="523844" y="1500174"/>
          <a:ext cx="8872882" cy="3525024"/>
        </p:xfrm>
        <a:graphic>
          <a:graphicData uri="http://schemas.openxmlformats.org/drawingml/2006/table">
            <a:tbl>
              <a:tblPr/>
              <a:tblGrid>
                <a:gridCol w="2820976"/>
                <a:gridCol w="1008651"/>
                <a:gridCol w="1008651"/>
                <a:gridCol w="1008651"/>
                <a:gridCol w="1008651"/>
                <a:gridCol w="1008651"/>
                <a:gridCol w="1008651"/>
              </a:tblGrid>
              <a:tr h="857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2022-2028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Landsbyerne</a:t>
                      </a:r>
                      <a:endParaRPr kumimoji="0" lang="da-D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Fredericia by udenfor bykernen (inkl. Erritsø og Snoghøj)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9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Midtbyen inkl. Fredericia 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(alle boligtyper)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Antal personer pr. bolig</a:t>
            </a:r>
            <a:br>
              <a:rPr lang="da-DK" dirty="0"/>
            </a:br>
            <a:r>
              <a:rPr lang="da-DK" sz="2400" dirty="0"/>
              <a:t>(Gns. Fredericia </a:t>
            </a:r>
            <a:r>
              <a:rPr lang="da-DK" sz="2400" dirty="0" smtClean="0"/>
              <a:t>2012-2016)</a:t>
            </a:r>
            <a:endParaRPr lang="da-DK" sz="2400" dirty="0"/>
          </a:p>
        </p:txBody>
      </p:sp>
      <p:graphicFrame>
        <p:nvGraphicFramePr>
          <p:cNvPr id="44064" name="Group 3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102351"/>
              </p:ext>
            </p:extLst>
          </p:nvPr>
        </p:nvGraphicFramePr>
        <p:xfrm>
          <a:off x="3224213" y="1557338"/>
          <a:ext cx="3600450" cy="4168776"/>
        </p:xfrm>
        <a:graphic>
          <a:graphicData uri="http://schemas.openxmlformats.org/drawingml/2006/table">
            <a:tbl>
              <a:tblPr/>
              <a:tblGrid>
                <a:gridCol w="2230437"/>
                <a:gridCol w="1370013"/>
              </a:tblGrid>
              <a:tr h="876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Parcelhus</a:t>
                      </a:r>
                      <a:endParaRPr kumimoji="0" 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3,25</a:t>
                      </a:r>
                      <a:endParaRPr kumimoji="0" 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Rækkehus</a:t>
                      </a:r>
                      <a:endParaRPr kumimoji="0" 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2,25</a:t>
                      </a:r>
                      <a:endParaRPr kumimoji="0" 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Etagebolig</a:t>
                      </a:r>
                      <a:endParaRPr kumimoji="0" 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2,11</a:t>
                      </a:r>
                      <a:endParaRPr kumimoji="0" 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Ungdomsbolig</a:t>
                      </a:r>
                      <a:endParaRPr kumimoji="0" 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1,08</a:t>
                      </a:r>
                      <a:endParaRPr kumimoji="0" 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Ældrebolig</a:t>
                      </a:r>
                      <a:endParaRPr kumimoji="0" 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</a:t>
                      </a:r>
                      <a:endParaRPr kumimoji="0" 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4"/>
          <p:cNvSpPr txBox="1"/>
          <p:nvPr/>
        </p:nvSpPr>
        <p:spPr>
          <a:xfrm>
            <a:off x="7041232" y="5949280"/>
            <a:ext cx="2178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Kilde: Boligmarkedsstatistikken</a:t>
            </a:r>
            <a:endParaRPr lang="da-DK" sz="12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906000" cy="4608512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99934" y="0"/>
            <a:ext cx="8420100" cy="1143000"/>
          </a:xfrm>
        </p:spPr>
        <p:txBody>
          <a:bodyPr/>
          <a:lstStyle/>
          <a:p>
            <a:r>
              <a:rPr lang="da-DK" sz="3200" dirty="0" smtClean="0"/>
              <a:t>Handelspriser Parcel- og rækkehuse</a:t>
            </a:r>
            <a:br>
              <a:rPr lang="da-DK" sz="3200" dirty="0" smtClean="0"/>
            </a:br>
            <a:r>
              <a:rPr lang="da-DK" sz="1800" dirty="0" smtClean="0"/>
              <a:t>(2007 til 2016)</a:t>
            </a:r>
            <a:endParaRPr lang="da-DK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9530" y="0"/>
            <a:ext cx="9215502" cy="1143000"/>
          </a:xfrm>
        </p:spPr>
        <p:txBody>
          <a:bodyPr/>
          <a:lstStyle/>
          <a:p>
            <a:r>
              <a:rPr lang="da-DK" sz="3200" dirty="0" smtClean="0"/>
              <a:t>Tilflytningsmønster </a:t>
            </a:r>
            <a:r>
              <a:rPr lang="da-DK" sz="3200" dirty="0"/>
              <a:t>: alder og boligtype   </a:t>
            </a:r>
          </a:p>
        </p:txBody>
      </p:sp>
      <p:graphicFrame>
        <p:nvGraphicFramePr>
          <p:cNvPr id="7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647504"/>
              </p:ext>
            </p:extLst>
          </p:nvPr>
        </p:nvGraphicFramePr>
        <p:xfrm>
          <a:off x="632520" y="908720"/>
          <a:ext cx="864096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76287" y="15551"/>
            <a:ext cx="8420100" cy="882634"/>
          </a:xfrm>
        </p:spPr>
        <p:txBody>
          <a:bodyPr/>
          <a:lstStyle/>
          <a:p>
            <a:r>
              <a:rPr lang="da-DK" sz="3200" dirty="0"/>
              <a:t>Udvikling </a:t>
            </a:r>
            <a:r>
              <a:rPr lang="da-DK" sz="3200" dirty="0" smtClean="0"/>
              <a:t>opdelt på  aldersgrupper</a:t>
            </a:r>
            <a:r>
              <a:rPr lang="da-DK" sz="1800" dirty="0" smtClean="0"/>
              <a:t/>
            </a:r>
            <a:br>
              <a:rPr lang="da-DK" sz="1800" dirty="0" smtClean="0"/>
            </a:br>
            <a:r>
              <a:rPr lang="da-DK" sz="2400" dirty="0" smtClean="0"/>
              <a:t>(Index 2017 = 100)</a:t>
            </a:r>
            <a:endParaRPr lang="da-DK" sz="2400" dirty="0"/>
          </a:p>
        </p:txBody>
      </p:sp>
      <p:pic>
        <p:nvPicPr>
          <p:cNvPr id="2" name="Pladsholder til indhold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288" y="980728"/>
            <a:ext cx="8420099" cy="5112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38158" y="142852"/>
            <a:ext cx="8420100" cy="1143000"/>
          </a:xfrm>
        </p:spPr>
        <p:txBody>
          <a:bodyPr/>
          <a:lstStyle/>
          <a:p>
            <a:r>
              <a:rPr lang="da-DK" dirty="0" smtClean="0"/>
              <a:t>Nye tendenser</a:t>
            </a:r>
            <a:endParaRPr lang="da-DK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504" y="1628800"/>
            <a:ext cx="8858312" cy="4000528"/>
          </a:xfrm>
          <a:ln w="19050">
            <a:solidFill>
              <a:srgbClr val="99CCFF"/>
            </a:solidFill>
          </a:ln>
        </p:spPr>
        <p:txBody>
          <a:bodyPr/>
          <a:lstStyle/>
          <a:p>
            <a:r>
              <a:rPr lang="da-DK" sz="2400" dirty="0" smtClean="0"/>
              <a:t>Antallet af børn er steget lidt fra 2015 til 2016, men ikke i samme takt som på landsplan</a:t>
            </a:r>
          </a:p>
          <a:p>
            <a:r>
              <a:rPr lang="da-DK" sz="2400" dirty="0" smtClean="0"/>
              <a:t>En stor del af befolkningstilvæksten kommer fra indvandring – herunder flere flygtninge. Dog er der kommet langt færre flygtninge end forventet</a:t>
            </a:r>
          </a:p>
          <a:p>
            <a:r>
              <a:rPr lang="da-DK" sz="2400" dirty="0" smtClean="0"/>
              <a:t>Antal flytninger mellem kommunerne har været stigende de seneste år – både tilflytninger og fraflytninger</a:t>
            </a:r>
          </a:p>
          <a:p>
            <a:r>
              <a:rPr lang="da-DK" sz="2400" dirty="0" smtClean="0"/>
              <a:t>Antallet af ældre er fortsat stærkt stigende bl.a. som følge af stigende levealder</a:t>
            </a:r>
          </a:p>
          <a:p>
            <a:pPr>
              <a:buNone/>
            </a:pPr>
            <a:endParaRPr lang="da-DK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9530" y="214290"/>
            <a:ext cx="9286940" cy="1143000"/>
          </a:xfrm>
        </p:spPr>
        <p:txBody>
          <a:bodyPr/>
          <a:lstStyle/>
          <a:p>
            <a:r>
              <a:rPr lang="da-DK" sz="2600" dirty="0" smtClean="0"/>
              <a:t>Sammenligning med Danmarks statistiks prognose</a:t>
            </a:r>
            <a:endParaRPr lang="da-DK" sz="1800" dirty="0"/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858693"/>
              </p:ext>
            </p:extLst>
          </p:nvPr>
        </p:nvGraphicFramePr>
        <p:xfrm>
          <a:off x="776536" y="1556792"/>
          <a:ext cx="842493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8158" y="214290"/>
            <a:ext cx="8420100" cy="747698"/>
          </a:xfrm>
        </p:spPr>
        <p:txBody>
          <a:bodyPr/>
          <a:lstStyle/>
          <a:p>
            <a:r>
              <a:rPr lang="da-DK" sz="3600" dirty="0" smtClean="0"/>
              <a:t>Ekstra usikkerhed i disse år 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95282" y="1428736"/>
            <a:ext cx="8420100" cy="4662502"/>
          </a:xfrm>
          <a:ln>
            <a:solidFill>
              <a:srgbClr val="99CCFF"/>
            </a:solidFill>
          </a:ln>
        </p:spPr>
        <p:txBody>
          <a:bodyPr/>
          <a:lstStyle/>
          <a:p>
            <a:r>
              <a:rPr lang="da-DK" sz="2200" dirty="0" smtClean="0"/>
              <a:t>Prognosen er bagudskuende i forhold til adfærdsmønstre : hvor vi flytter hen, hvor tit vi flytter, hvilken boligtype vi ønsker, hvor mange vi er pr. bolig, hvor mange børn vi får mv. Ændrer disse forhold sig? - midlertidigt eller permanent?</a:t>
            </a:r>
          </a:p>
          <a:p>
            <a:r>
              <a:rPr lang="da-DK" sz="2200" dirty="0" smtClean="0"/>
              <a:t>Boligplanen – hvornår kommer der for alvor gang i boligudbygningen igen? Prognosen forventer pt. at det er lige op over, og dermed at der kommer et stigende antal nye boliger allerede fra 2017 – især på Fredericia C, men også i nye parcelhusområder.</a:t>
            </a:r>
          </a:p>
          <a:p>
            <a:r>
              <a:rPr lang="da-DK" sz="2200" dirty="0" smtClean="0"/>
              <a:t>Flygtninge og anden indvandring – hvor mange flygtninge ender med at bosætte sig i Fredericia Kommune? Hvor mange familiesammenføringer?</a:t>
            </a:r>
            <a:endParaRPr lang="da-DK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9596" y="0"/>
            <a:ext cx="8420100" cy="1143000"/>
          </a:xfrm>
        </p:spPr>
        <p:txBody>
          <a:bodyPr/>
          <a:lstStyle/>
          <a:p>
            <a:r>
              <a:rPr lang="da-DK" dirty="0" smtClean="0"/>
              <a:t>Udvikling i middellevetiden</a:t>
            </a:r>
            <a:endParaRPr lang="da-DK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1718103"/>
              </p:ext>
            </p:extLst>
          </p:nvPr>
        </p:nvGraphicFramePr>
        <p:xfrm>
          <a:off x="488504" y="1052736"/>
          <a:ext cx="8741192" cy="476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3"/>
          <p:cNvSpPr txBox="1"/>
          <p:nvPr/>
        </p:nvSpPr>
        <p:spPr>
          <a:xfrm>
            <a:off x="738158" y="785794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Udviklingen i folketallet opdelt på kommuner</a:t>
            </a:r>
            <a:endParaRPr lang="da-DK" b="1" dirty="0"/>
          </a:p>
        </p:txBody>
      </p:sp>
      <p:sp>
        <p:nvSpPr>
          <p:cNvPr id="5" name="Tekstboks 4"/>
          <p:cNvSpPr txBox="1"/>
          <p:nvPr/>
        </p:nvSpPr>
        <p:spPr>
          <a:xfrm>
            <a:off x="809596" y="2571744"/>
            <a:ext cx="242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 smtClean="0"/>
              <a:t>Procentvis stigning  i folketallet fra 1. januar 2016 til 1. januar 2017</a:t>
            </a:r>
            <a:endParaRPr lang="da-DK" sz="1800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28" y="260648"/>
            <a:ext cx="4808215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709176"/>
              </p:ext>
            </p:extLst>
          </p:nvPr>
        </p:nvGraphicFramePr>
        <p:xfrm>
          <a:off x="488504" y="332656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154018"/>
              </p:ext>
            </p:extLst>
          </p:nvPr>
        </p:nvGraphicFramePr>
        <p:xfrm>
          <a:off x="560512" y="548680"/>
          <a:ext cx="871296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441975"/>
              </p:ext>
            </p:extLst>
          </p:nvPr>
        </p:nvGraphicFramePr>
        <p:xfrm>
          <a:off x="560512" y="548680"/>
          <a:ext cx="856895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10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ontor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COWI 2015">
    <a:dk1>
      <a:srgbClr val="000000"/>
    </a:dk1>
    <a:lt1>
      <a:sysClr val="window" lastClr="FFFFFF"/>
    </a:lt1>
    <a:dk2>
      <a:srgbClr val="58595B"/>
    </a:dk2>
    <a:lt2>
      <a:srgbClr val="D0C7BD"/>
    </a:lt2>
    <a:accent1>
      <a:srgbClr val="435A69"/>
    </a:accent1>
    <a:accent2>
      <a:srgbClr val="9DB8AF"/>
    </a:accent2>
    <a:accent3>
      <a:srgbClr val="F04E23"/>
    </a:accent3>
    <a:accent4>
      <a:srgbClr val="B3D455"/>
    </a:accent4>
    <a:accent5>
      <a:srgbClr val="009CDE"/>
    </a:accent5>
    <a:accent6>
      <a:srgbClr val="FBDB65"/>
    </a:accent6>
    <a:hlink>
      <a:srgbClr val="F04E23"/>
    </a:hlink>
    <a:folHlink>
      <a:srgbClr val="867E78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xcel" ma:contentTypeID="0x0101008A75218AD9246A4490E08387CDA26B5F000CB2D7A809E8CD4D8EF80DE792F0EF23" ma:contentTypeVersion="4" ma:contentTypeDescription="" ma:contentTypeScope="" ma:versionID="b391811d9d297a3263ac9e85f306c76a">
  <xsd:schema xmlns:xsd="http://www.w3.org/2001/XMLSchema" xmlns:p="http://schemas.microsoft.com/office/2006/metadata/properties" targetNamespace="http://schemas.microsoft.com/office/2006/metadata/properties" ma:root="true" ma:fieldsID="5c96fdbd1d0034804399a97684196e5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ntns:customXsn xmlns:ntns="http://schemas.microsoft.com/office/2006/metadata/customXsn">
  <ntns:xsnLocation>http://medarbejderportal/_cts/Excel/bfc4cef01687b746customXsn.xsn</ntns:xsnLocation>
  <ntns:cached>False</ntns:cached>
  <ntns:openByDefault>False</ntns:openByDefault>
  <ntns:xsnScope>http://medarbejderportal</ntns:xsnScope>
</ntns:customXs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195541-E2A4-4B4A-80E3-75E3424519CB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FEF4FC7-748C-4490-80DB-FEB24374A5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1C2CB543-F032-4635-BD5D-38A7E406A76B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3BE32F5E-67B7-420A-92A5-8F719113FD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9345</TotalTime>
  <Words>968</Words>
  <Application>Microsoft Office PowerPoint</Application>
  <PresentationFormat>A4 (210 x 297 mm)</PresentationFormat>
  <Paragraphs>343</Paragraphs>
  <Slides>30</Slides>
  <Notes>12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5" baseType="lpstr">
      <vt:lpstr>Arial</vt:lpstr>
      <vt:lpstr>Times New Roman</vt:lpstr>
      <vt:lpstr>Verdana</vt:lpstr>
      <vt:lpstr>Standarddesign</vt:lpstr>
      <vt:lpstr>Regneark</vt:lpstr>
      <vt:lpstr>Bevægelser i løbet af 2016</vt:lpstr>
      <vt:lpstr>Befolkningstilvæksten 2002-2016</vt:lpstr>
      <vt:lpstr>Nye tendenser</vt:lpstr>
      <vt:lpstr>Ekstra usikkerhed i disse år </vt:lpstr>
      <vt:lpstr>Udvikling i middellevetiden</vt:lpstr>
      <vt:lpstr>PowerPoint-præsentation</vt:lpstr>
      <vt:lpstr>PowerPoint-præsentation</vt:lpstr>
      <vt:lpstr>PowerPoint-præsentation</vt:lpstr>
      <vt:lpstr>PowerPoint-præsentation</vt:lpstr>
      <vt:lpstr>Udviklingen i fertiliteten (antal børn pr. kvinde)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Hvor kom tilflytterne fra i 2016 (Top 10)?</vt:lpstr>
      <vt:lpstr>Hvor flyttede fraflytterne hen i 2016 (Top 10)?</vt:lpstr>
      <vt:lpstr>Nettotilflytning 2016 (Top 10)</vt:lpstr>
      <vt:lpstr>Hvor kom indvandrerne fra i 2016 (Top 10)?</vt:lpstr>
      <vt:lpstr>Hvor flyttede udvandrerne hen i 2016 (Top 10)?</vt:lpstr>
      <vt:lpstr>Befolkningsprognose 2017-2028</vt:lpstr>
      <vt:lpstr>Det bruger vi prognosen til</vt:lpstr>
      <vt:lpstr>Forudsætninger</vt:lpstr>
      <vt:lpstr>Antal nye Boliger i prognosen  </vt:lpstr>
      <vt:lpstr>Antal personer pr. bolig (Gns. Fredericia 2012-2016)</vt:lpstr>
      <vt:lpstr>Handelspriser Parcel- og rækkehuse (2007 til 2016)</vt:lpstr>
      <vt:lpstr>Tilflytningsmønster : alder og boligtype   </vt:lpstr>
      <vt:lpstr>Udvikling opdelt på  aldersgrupper (Index 2017 = 100)</vt:lpstr>
      <vt:lpstr>Sammenligning med Danmarks statistiks prognose</vt:lpstr>
    </vt:vector>
  </TitlesOfParts>
  <Company>Fredericia Kommune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Jytte Mønster</dc:creator>
  <cp:lastModifiedBy>Anne Grethe Eriksen</cp:lastModifiedBy>
  <cp:revision>467</cp:revision>
  <cp:lastPrinted>2017-03-07T12:00:36Z</cp:lastPrinted>
  <dcterms:created xsi:type="dcterms:W3CDTF">2002-01-02T12:57:57Z</dcterms:created>
  <dcterms:modified xsi:type="dcterms:W3CDTF">2017-03-27T09:08:38Z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SDescription">
    <vt:lpwstr>Notat liggende kommunen</vt:lpwstr>
  </property>
  <property fmtid="{D5CDD505-2E9C-101B-9397-08002B2CF9AE}" pid="3" name="For alle">
    <vt:lpwstr>1</vt:lpwstr>
  </property>
  <property fmtid="{D5CDD505-2E9C-101B-9397-08002B2CF9AE}" pid="4" name="Afdeling">
    <vt:lpwstr>IT afdelingen</vt:lpwstr>
  </property>
  <property fmtid="{D5CDD505-2E9C-101B-9397-08002B2CF9AE}" pid="5" name="Gruppeoverskrift">
    <vt:lpwstr>Præsentationer</vt:lpwstr>
  </property>
  <property fmtid="{D5CDD505-2E9C-101B-9397-08002B2CF9AE}" pid="6" name="Gem som..">
    <vt:lpwstr>Notat liggende kommunen</vt:lpwstr>
  </property>
  <property fmtid="{D5CDD505-2E9C-101B-9397-08002B2CF9AE}" pid="7" name="ContentTypeId">
    <vt:lpwstr>0x0101008A75218AD9246A4490E08387CDA26B5F000CB2D7A809E8CD4D8EF80DE792F0EF23</vt:lpwstr>
  </property>
</Properties>
</file>