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70" r:id="rId6"/>
    <p:sldId id="294" r:id="rId7"/>
    <p:sldId id="285" r:id="rId8"/>
    <p:sldId id="302" r:id="rId9"/>
    <p:sldId id="305" r:id="rId10"/>
    <p:sldId id="318" r:id="rId11"/>
    <p:sldId id="287" r:id="rId12"/>
    <p:sldId id="289" r:id="rId13"/>
    <p:sldId id="274" r:id="rId14"/>
    <p:sldId id="291" r:id="rId15"/>
    <p:sldId id="322" r:id="rId16"/>
    <p:sldId id="303" r:id="rId17"/>
    <p:sldId id="304" r:id="rId18"/>
    <p:sldId id="256" r:id="rId19"/>
    <p:sldId id="312" r:id="rId20"/>
    <p:sldId id="262" r:id="rId21"/>
    <p:sldId id="264" r:id="rId22"/>
    <p:sldId id="277" r:id="rId23"/>
    <p:sldId id="313" r:id="rId24"/>
    <p:sldId id="278" r:id="rId25"/>
    <p:sldId id="269" r:id="rId26"/>
    <p:sldId id="297" r:id="rId27"/>
  </p:sldIdLst>
  <p:sldSz cx="9906000" cy="6858000" type="A4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CA0"/>
    <a:srgbClr val="486F8A"/>
    <a:srgbClr val="99CCFF"/>
    <a:srgbClr val="90ACD6"/>
    <a:srgbClr val="993366"/>
    <a:srgbClr val="67997E"/>
    <a:srgbClr val="996633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1" autoAdjust="0"/>
  </p:normalViewPr>
  <p:slideViewPr>
    <p:cSldViewPr>
      <p:cViewPr varScale="1">
        <p:scale>
          <a:sx n="81" d="100"/>
          <a:sy n="81" d="100"/>
        </p:scale>
        <p:origin x="821" y="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notesViewPr>
    <p:cSldViewPr>
      <p:cViewPr varScale="1">
        <p:scale>
          <a:sx n="59" d="100"/>
          <a:sy n="59" d="100"/>
        </p:scale>
        <p:origin x="-2717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tfilserver\okonomi\Databaser\Befolkningsprognoser\Befolkningsprognose\2018\FODIE%20F&#248;dsl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tfilserver\okonomi\Databaser\Befolkningsprognoser\Befolkningsprognose\2018\FOD407%20Fertilit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regneark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regneark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regnear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3200" dirty="0"/>
              <a:t>Udvikling i antal fødsler</a:t>
            </a:r>
          </a:p>
          <a:p>
            <a:pPr>
              <a:defRPr/>
            </a:pPr>
            <a:r>
              <a:rPr lang="da-DK" sz="1400" dirty="0"/>
              <a:t>(2007 = index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Hele landet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FODIE!$B$3:$L$3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FODIE!$B$6:$L$6</c:f>
              <c:numCache>
                <c:formatCode>General</c:formatCode>
                <c:ptCount val="11"/>
                <c:pt idx="0">
                  <c:v>100</c:v>
                </c:pt>
                <c:pt idx="1">
                  <c:v>101.49183858181705</c:v>
                </c:pt>
                <c:pt idx="2">
                  <c:v>98.027527230735629</c:v>
                </c:pt>
                <c:pt idx="3">
                  <c:v>98.952904091632604</c:v>
                </c:pt>
                <c:pt idx="4">
                  <c:v>92.066414905901823</c:v>
                </c:pt>
                <c:pt idx="5">
                  <c:v>90.377953247401763</c:v>
                </c:pt>
                <c:pt idx="6">
                  <c:v>87.189850504041701</c:v>
                </c:pt>
                <c:pt idx="7">
                  <c:v>88.745669610811149</c:v>
                </c:pt>
                <c:pt idx="8">
                  <c:v>90.828937923285793</c:v>
                </c:pt>
                <c:pt idx="9">
                  <c:v>96.148684497986963</c:v>
                </c:pt>
                <c:pt idx="10">
                  <c:v>95.810055865921782</c:v>
                </c:pt>
              </c:numCache>
            </c:numRef>
          </c:val>
        </c:ser>
        <c:ser>
          <c:idx val="1"/>
          <c:order val="1"/>
          <c:tx>
            <c:v>Fredericia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FODIE!$B$3:$L$3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FODIE!$B$7:$L$7</c:f>
              <c:numCache>
                <c:formatCode>General</c:formatCode>
                <c:ptCount val="11"/>
                <c:pt idx="0">
                  <c:v>100</c:v>
                </c:pt>
                <c:pt idx="1">
                  <c:v>105.25362318840578</c:v>
                </c:pt>
                <c:pt idx="2">
                  <c:v>96.55797101449275</c:v>
                </c:pt>
                <c:pt idx="3">
                  <c:v>100.18115942028984</c:v>
                </c:pt>
                <c:pt idx="4">
                  <c:v>86.41304347826086</c:v>
                </c:pt>
                <c:pt idx="5">
                  <c:v>102.17391304347827</c:v>
                </c:pt>
                <c:pt idx="6">
                  <c:v>87.681159420289859</c:v>
                </c:pt>
                <c:pt idx="7">
                  <c:v>84.782608695652172</c:v>
                </c:pt>
                <c:pt idx="8">
                  <c:v>84.05797101449275</c:v>
                </c:pt>
                <c:pt idx="9">
                  <c:v>88.043478260869563</c:v>
                </c:pt>
                <c:pt idx="10">
                  <c:v>90.760869565217391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473360"/>
        <c:axId val="318473752"/>
      </c:barChart>
      <c:catAx>
        <c:axId val="31847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8473752"/>
        <c:crosses val="autoZero"/>
        <c:auto val="1"/>
        <c:lblAlgn val="ctr"/>
        <c:lblOffset val="100"/>
        <c:noMultiLvlLbl val="0"/>
      </c:catAx>
      <c:valAx>
        <c:axId val="31847375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847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'FOD407'!$B$9</c:f>
              <c:strCache>
                <c:ptCount val="1"/>
                <c:pt idx="0">
                  <c:v>Hele landet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'FOD407'!$C$8:$M$8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'FOD407'!$C$9:$M$9</c:f>
              <c:numCache>
                <c:formatCode>General</c:formatCode>
                <c:ptCount val="11"/>
                <c:pt idx="0">
                  <c:v>1.8434999999999999</c:v>
                </c:pt>
                <c:pt idx="1">
                  <c:v>1.8888</c:v>
                </c:pt>
                <c:pt idx="2">
                  <c:v>1.8395999999999999</c:v>
                </c:pt>
                <c:pt idx="3">
                  <c:v>1.8712</c:v>
                </c:pt>
                <c:pt idx="4">
                  <c:v>1.7524000000000002</c:v>
                </c:pt>
                <c:pt idx="5">
                  <c:v>1.7292000000000001</c:v>
                </c:pt>
                <c:pt idx="6">
                  <c:v>1.6687000000000001</c:v>
                </c:pt>
                <c:pt idx="7">
                  <c:v>1.6912</c:v>
                </c:pt>
                <c:pt idx="8">
                  <c:v>1.7136</c:v>
                </c:pt>
                <c:pt idx="9">
                  <c:v>1.7854000000000001</c:v>
                </c:pt>
                <c:pt idx="10">
                  <c:v>1.7519</c:v>
                </c:pt>
              </c:numCache>
            </c:numRef>
          </c:val>
        </c:ser>
        <c:ser>
          <c:idx val="1"/>
          <c:order val="1"/>
          <c:tx>
            <c:strRef>
              <c:f>'FOD407'!$B$10</c:f>
              <c:strCache>
                <c:ptCount val="1"/>
                <c:pt idx="0">
                  <c:v>Fredericia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'FOD407'!$C$8:$M$8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'FOD407'!$C$10:$M$10</c:f>
              <c:numCache>
                <c:formatCode>General</c:formatCode>
                <c:ptCount val="11"/>
                <c:pt idx="0">
                  <c:v>1.96</c:v>
                </c:pt>
                <c:pt idx="1">
                  <c:v>2.0775999999999999</c:v>
                </c:pt>
                <c:pt idx="2">
                  <c:v>1.9253</c:v>
                </c:pt>
                <c:pt idx="3">
                  <c:v>2.0257000000000001</c:v>
                </c:pt>
                <c:pt idx="4">
                  <c:v>1.7747999999999999</c:v>
                </c:pt>
                <c:pt idx="5">
                  <c:v>2.1135999999999999</c:v>
                </c:pt>
                <c:pt idx="6">
                  <c:v>1.8164</c:v>
                </c:pt>
                <c:pt idx="7">
                  <c:v>1.7698</c:v>
                </c:pt>
                <c:pt idx="8">
                  <c:v>1.7666999999999999</c:v>
                </c:pt>
                <c:pt idx="9">
                  <c:v>1.8248</c:v>
                </c:pt>
                <c:pt idx="10">
                  <c:v>1.8485999999999998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474536"/>
        <c:axId val="318474928"/>
      </c:barChart>
      <c:catAx>
        <c:axId val="31847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8474928"/>
        <c:crosses val="autoZero"/>
        <c:auto val="1"/>
        <c:lblAlgn val="ctr"/>
        <c:lblOffset val="100"/>
        <c:noMultiLvlLbl val="0"/>
      </c:catAx>
      <c:valAx>
        <c:axId val="31847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847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Personbolig.dbf!$H$2</c:f>
              <c:strCache>
                <c:ptCount val="1"/>
                <c:pt idx="0">
                  <c:v>Parcelhus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Personbolig.dbf!$I$1:$DD$1</c:f>
              <c:numCache>
                <c:formatCode>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Personbolig.dbf!$I$2:$DD$2</c:f>
              <c:numCache>
                <c:formatCode>0.0</c:formatCode>
                <c:ptCount val="100"/>
                <c:pt idx="0">
                  <c:v>7.2510822510822512</c:v>
                </c:pt>
                <c:pt idx="1">
                  <c:v>10.364873222016078</c:v>
                </c:pt>
                <c:pt idx="2">
                  <c:v>10.528756957328385</c:v>
                </c:pt>
                <c:pt idx="3">
                  <c:v>11.085343228200371</c:v>
                </c:pt>
                <c:pt idx="4">
                  <c:v>10.111317254174397</c:v>
                </c:pt>
                <c:pt idx="5">
                  <c:v>9.9373840445269011</c:v>
                </c:pt>
                <c:pt idx="6">
                  <c:v>8.2212430426716132</c:v>
                </c:pt>
                <c:pt idx="7">
                  <c:v>8.0936920222634505</c:v>
                </c:pt>
                <c:pt idx="8">
                  <c:v>6.783395176252319</c:v>
                </c:pt>
                <c:pt idx="9">
                  <c:v>5.9833024118738409</c:v>
                </c:pt>
                <c:pt idx="10">
                  <c:v>5.6470315398886823</c:v>
                </c:pt>
                <c:pt idx="11">
                  <c:v>5.2991651205936927</c:v>
                </c:pt>
                <c:pt idx="12">
                  <c:v>4.8701298701298708</c:v>
                </c:pt>
                <c:pt idx="13">
                  <c:v>4.1859925788497216</c:v>
                </c:pt>
                <c:pt idx="14">
                  <c:v>3.9308905380333949</c:v>
                </c:pt>
                <c:pt idx="15">
                  <c:v>3.2815398886827456</c:v>
                </c:pt>
                <c:pt idx="16">
                  <c:v>3.4438775510204076</c:v>
                </c:pt>
                <c:pt idx="17">
                  <c:v>2.6089981447124306</c:v>
                </c:pt>
                <c:pt idx="18">
                  <c:v>2.1915584415584415</c:v>
                </c:pt>
                <c:pt idx="19">
                  <c:v>1.6929499072356211</c:v>
                </c:pt>
                <c:pt idx="20">
                  <c:v>1.1131725417439702</c:v>
                </c:pt>
                <c:pt idx="21">
                  <c:v>1.0435992578849722</c:v>
                </c:pt>
                <c:pt idx="22">
                  <c:v>1.0320037105751392</c:v>
                </c:pt>
                <c:pt idx="23">
                  <c:v>1.4726345083487939</c:v>
                </c:pt>
                <c:pt idx="24">
                  <c:v>2.0871985157699444</c:v>
                </c:pt>
                <c:pt idx="25">
                  <c:v>2.9916512059369205</c:v>
                </c:pt>
                <c:pt idx="26">
                  <c:v>4.8237476808905377</c:v>
                </c:pt>
                <c:pt idx="27">
                  <c:v>6.3195732838589977</c:v>
                </c:pt>
                <c:pt idx="28">
                  <c:v>7.0964749536178111</c:v>
                </c:pt>
                <c:pt idx="29">
                  <c:v>8.6850649350649363</c:v>
                </c:pt>
                <c:pt idx="30">
                  <c:v>9.2532467532467528</c:v>
                </c:pt>
                <c:pt idx="31">
                  <c:v>10.238868274582559</c:v>
                </c:pt>
                <c:pt idx="32">
                  <c:v>10.401205936920222</c:v>
                </c:pt>
                <c:pt idx="33">
                  <c:v>11.096938775510203</c:v>
                </c:pt>
                <c:pt idx="34">
                  <c:v>10.621521335807051</c:v>
                </c:pt>
                <c:pt idx="35">
                  <c:v>10.250463821892392</c:v>
                </c:pt>
                <c:pt idx="36">
                  <c:v>10.262059369202225</c:v>
                </c:pt>
                <c:pt idx="37">
                  <c:v>8.5227272727272716</c:v>
                </c:pt>
                <c:pt idx="38">
                  <c:v>7.3515769944341365</c:v>
                </c:pt>
                <c:pt idx="39">
                  <c:v>7.7458256029684609</c:v>
                </c:pt>
                <c:pt idx="40">
                  <c:v>6.2847866419294993</c:v>
                </c:pt>
                <c:pt idx="41">
                  <c:v>5.2064007421150276</c:v>
                </c:pt>
                <c:pt idx="42">
                  <c:v>4.7889610389610384</c:v>
                </c:pt>
                <c:pt idx="43">
                  <c:v>4.5570500927643778</c:v>
                </c:pt>
                <c:pt idx="44">
                  <c:v>4.4294990723562151</c:v>
                </c:pt>
                <c:pt idx="45">
                  <c:v>3.710575139146568</c:v>
                </c:pt>
                <c:pt idx="46">
                  <c:v>2.9684601113172544</c:v>
                </c:pt>
                <c:pt idx="47">
                  <c:v>2.2843228200371057</c:v>
                </c:pt>
                <c:pt idx="48">
                  <c:v>2.2495361781076064</c:v>
                </c:pt>
                <c:pt idx="49">
                  <c:v>2.3191094619666051</c:v>
                </c:pt>
                <c:pt idx="50">
                  <c:v>2.2611317254174401</c:v>
                </c:pt>
                <c:pt idx="51">
                  <c:v>1.9944341372912802</c:v>
                </c:pt>
                <c:pt idx="52">
                  <c:v>1.6349721706864564</c:v>
                </c:pt>
                <c:pt idx="53">
                  <c:v>1.7045454545454548</c:v>
                </c:pt>
                <c:pt idx="54">
                  <c:v>1.426252319109462</c:v>
                </c:pt>
                <c:pt idx="55">
                  <c:v>1.5306122448979591</c:v>
                </c:pt>
                <c:pt idx="56">
                  <c:v>1.4262523191094618</c:v>
                </c:pt>
                <c:pt idx="57">
                  <c:v>1.2755102040816324</c:v>
                </c:pt>
                <c:pt idx="58">
                  <c:v>1.0551948051948052</c:v>
                </c:pt>
                <c:pt idx="59">
                  <c:v>0.97402597402597402</c:v>
                </c:pt>
                <c:pt idx="60">
                  <c:v>0.80009276437847876</c:v>
                </c:pt>
                <c:pt idx="61">
                  <c:v>0.75371057513914663</c:v>
                </c:pt>
                <c:pt idx="62">
                  <c:v>1.1943413729128016</c:v>
                </c:pt>
                <c:pt idx="63">
                  <c:v>1.2987012987012987</c:v>
                </c:pt>
                <c:pt idx="64">
                  <c:v>1.3566790352504638</c:v>
                </c:pt>
                <c:pt idx="65">
                  <c:v>1.2059369202226344</c:v>
                </c:pt>
                <c:pt idx="66">
                  <c:v>1.1479591836734695</c:v>
                </c:pt>
                <c:pt idx="67">
                  <c:v>1.1015769944341374</c:v>
                </c:pt>
                <c:pt idx="68">
                  <c:v>0.80009276437847854</c:v>
                </c:pt>
                <c:pt idx="69">
                  <c:v>0.53339517625231914</c:v>
                </c:pt>
                <c:pt idx="70">
                  <c:v>0.27829313543599254</c:v>
                </c:pt>
                <c:pt idx="71">
                  <c:v>0.22031539888682744</c:v>
                </c:pt>
                <c:pt idx="72">
                  <c:v>0.44063079777365499</c:v>
                </c:pt>
                <c:pt idx="73">
                  <c:v>0.51020408163265307</c:v>
                </c:pt>
                <c:pt idx="74">
                  <c:v>0.26669758812615957</c:v>
                </c:pt>
                <c:pt idx="75">
                  <c:v>8.1168831168831168E-2</c:v>
                </c:pt>
                <c:pt idx="76">
                  <c:v>3.4786641929499068E-2</c:v>
                </c:pt>
                <c:pt idx="77">
                  <c:v>6.9573283858998136E-2</c:v>
                </c:pt>
                <c:pt idx="78">
                  <c:v>0.1855287569573284</c:v>
                </c:pt>
                <c:pt idx="79">
                  <c:v>6.9573283858998136E-2</c:v>
                </c:pt>
                <c:pt idx="80">
                  <c:v>3.4786641929499068E-2</c:v>
                </c:pt>
                <c:pt idx="81">
                  <c:v>3.4786641929499068E-2</c:v>
                </c:pt>
                <c:pt idx="82">
                  <c:v>9.27643784786642E-2</c:v>
                </c:pt>
                <c:pt idx="83">
                  <c:v>3.4786641929499068E-2</c:v>
                </c:pt>
                <c:pt idx="84">
                  <c:v>1.1595547309833025E-2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Personbolig.dbf!$H$3</c:f>
              <c:strCache>
                <c:ptCount val="1"/>
                <c:pt idx="0">
                  <c:v>Rækkehus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Personbolig.dbf!$I$1:$DD$1</c:f>
              <c:numCache>
                <c:formatCode>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Personbolig.dbf!$I$3:$DD$3</c:f>
              <c:numCache>
                <c:formatCode>0.0</c:formatCode>
                <c:ptCount val="100"/>
                <c:pt idx="0">
                  <c:v>2.7777777777777781</c:v>
                </c:pt>
                <c:pt idx="1">
                  <c:v>3.0808080808080809</c:v>
                </c:pt>
                <c:pt idx="2">
                  <c:v>3.7168560606060601</c:v>
                </c:pt>
                <c:pt idx="3">
                  <c:v>3.8589015151515151</c:v>
                </c:pt>
                <c:pt idx="4">
                  <c:v>3.1723484848484849</c:v>
                </c:pt>
                <c:pt idx="5">
                  <c:v>3.9772727272727271</c:v>
                </c:pt>
                <c:pt idx="6">
                  <c:v>4.0482954545454541</c:v>
                </c:pt>
                <c:pt idx="7">
                  <c:v>3.9772727272727271</c:v>
                </c:pt>
                <c:pt idx="8">
                  <c:v>2.9829545454545454</c:v>
                </c:pt>
                <c:pt idx="9">
                  <c:v>2.9356060606060606</c:v>
                </c:pt>
                <c:pt idx="10">
                  <c:v>2.34375</c:v>
                </c:pt>
                <c:pt idx="11">
                  <c:v>2.8172348484848486</c:v>
                </c:pt>
                <c:pt idx="12">
                  <c:v>2.1543560606060606</c:v>
                </c:pt>
                <c:pt idx="13">
                  <c:v>2.2964015151515147</c:v>
                </c:pt>
                <c:pt idx="14">
                  <c:v>2.3910984848484849</c:v>
                </c:pt>
                <c:pt idx="15">
                  <c:v>2.2253787878787876</c:v>
                </c:pt>
                <c:pt idx="16">
                  <c:v>2.0123106060606064</c:v>
                </c:pt>
                <c:pt idx="17">
                  <c:v>1.9412878787878789</c:v>
                </c:pt>
                <c:pt idx="18">
                  <c:v>2.3910984848484849</c:v>
                </c:pt>
                <c:pt idx="19">
                  <c:v>2.0596590909090908</c:v>
                </c:pt>
                <c:pt idx="20">
                  <c:v>1.8702651515151516</c:v>
                </c:pt>
                <c:pt idx="21">
                  <c:v>1.6335227272727273</c:v>
                </c:pt>
                <c:pt idx="22">
                  <c:v>1.5861742424242424</c:v>
                </c:pt>
                <c:pt idx="23">
                  <c:v>1.6571969696969697</c:v>
                </c:pt>
                <c:pt idx="24">
                  <c:v>1.3967803030303032</c:v>
                </c:pt>
                <c:pt idx="25">
                  <c:v>1.4204545454545452</c:v>
                </c:pt>
                <c:pt idx="26">
                  <c:v>0.94696969696969702</c:v>
                </c:pt>
                <c:pt idx="27">
                  <c:v>1.2547348484848486</c:v>
                </c:pt>
                <c:pt idx="28">
                  <c:v>1.8465909090909092</c:v>
                </c:pt>
                <c:pt idx="29">
                  <c:v>2.4857954545454546</c:v>
                </c:pt>
                <c:pt idx="30">
                  <c:v>3.2670454545454546</c:v>
                </c:pt>
                <c:pt idx="31">
                  <c:v>3.4090909090909087</c:v>
                </c:pt>
                <c:pt idx="32">
                  <c:v>3.3617424242424239</c:v>
                </c:pt>
                <c:pt idx="33">
                  <c:v>3.5511363636363633</c:v>
                </c:pt>
                <c:pt idx="34">
                  <c:v>2.6278409090909087</c:v>
                </c:pt>
                <c:pt idx="35">
                  <c:v>2.5568181818181817</c:v>
                </c:pt>
                <c:pt idx="36">
                  <c:v>2.7935606060606055</c:v>
                </c:pt>
                <c:pt idx="37">
                  <c:v>2.4857954545454546</c:v>
                </c:pt>
                <c:pt idx="38">
                  <c:v>2.3674242424242422</c:v>
                </c:pt>
                <c:pt idx="39">
                  <c:v>2.793560606060606</c:v>
                </c:pt>
                <c:pt idx="40">
                  <c:v>2.6515151515151514</c:v>
                </c:pt>
                <c:pt idx="41">
                  <c:v>2.9119318181818179</c:v>
                </c:pt>
                <c:pt idx="42">
                  <c:v>3.4090909090909087</c:v>
                </c:pt>
                <c:pt idx="43">
                  <c:v>3.0776515151515156</c:v>
                </c:pt>
                <c:pt idx="44">
                  <c:v>3.0539772727272729</c:v>
                </c:pt>
                <c:pt idx="45">
                  <c:v>2.9829545454545454</c:v>
                </c:pt>
                <c:pt idx="46">
                  <c:v>2.0833333333333335</c:v>
                </c:pt>
                <c:pt idx="47">
                  <c:v>2.3910984848484853</c:v>
                </c:pt>
                <c:pt idx="48">
                  <c:v>2.9119318181818183</c:v>
                </c:pt>
                <c:pt idx="49">
                  <c:v>3.3380681818181817</c:v>
                </c:pt>
                <c:pt idx="50">
                  <c:v>3.1723484848484849</c:v>
                </c:pt>
                <c:pt idx="51">
                  <c:v>3.0066287878787881</c:v>
                </c:pt>
                <c:pt idx="52">
                  <c:v>3.2907196969696968</c:v>
                </c:pt>
                <c:pt idx="53">
                  <c:v>2.6515151515151514</c:v>
                </c:pt>
                <c:pt idx="54">
                  <c:v>3.3143939393939394</c:v>
                </c:pt>
                <c:pt idx="55">
                  <c:v>3.4327651515151514</c:v>
                </c:pt>
                <c:pt idx="56">
                  <c:v>3.3380681818181817</c:v>
                </c:pt>
                <c:pt idx="57">
                  <c:v>3.90625</c:v>
                </c:pt>
                <c:pt idx="58">
                  <c:v>4.7111742424242422</c:v>
                </c:pt>
                <c:pt idx="59">
                  <c:v>4.3087121212121211</c:v>
                </c:pt>
                <c:pt idx="60">
                  <c:v>4.8058712121212119</c:v>
                </c:pt>
                <c:pt idx="61">
                  <c:v>4.1903409090909092</c:v>
                </c:pt>
                <c:pt idx="62">
                  <c:v>4.0482954545454541</c:v>
                </c:pt>
                <c:pt idx="63">
                  <c:v>3.6458333333333335</c:v>
                </c:pt>
                <c:pt idx="64">
                  <c:v>3.2196969696969697</c:v>
                </c:pt>
                <c:pt idx="65">
                  <c:v>3.0776515151515156</c:v>
                </c:pt>
                <c:pt idx="66">
                  <c:v>3.4090909090909096</c:v>
                </c:pt>
                <c:pt idx="67">
                  <c:v>3.2433712121212119</c:v>
                </c:pt>
                <c:pt idx="68">
                  <c:v>2.4384469696969697</c:v>
                </c:pt>
                <c:pt idx="69">
                  <c:v>2.3200757575757578</c:v>
                </c:pt>
                <c:pt idx="70">
                  <c:v>2.7935606060606055</c:v>
                </c:pt>
                <c:pt idx="71">
                  <c:v>2.9592803030303028</c:v>
                </c:pt>
                <c:pt idx="72">
                  <c:v>2.5094696969696968</c:v>
                </c:pt>
                <c:pt idx="73">
                  <c:v>1.8465909090909087</c:v>
                </c:pt>
                <c:pt idx="74">
                  <c:v>1.9649621212121211</c:v>
                </c:pt>
                <c:pt idx="75">
                  <c:v>1.8229166666666665</c:v>
                </c:pt>
                <c:pt idx="76">
                  <c:v>1.2310606060606062</c:v>
                </c:pt>
                <c:pt idx="77">
                  <c:v>1.5625</c:v>
                </c:pt>
                <c:pt idx="78">
                  <c:v>1.4914772727272727</c:v>
                </c:pt>
                <c:pt idx="79">
                  <c:v>1.0179924242424241</c:v>
                </c:pt>
                <c:pt idx="80">
                  <c:v>0.78125</c:v>
                </c:pt>
                <c:pt idx="81">
                  <c:v>1.0653409090909092</c:v>
                </c:pt>
                <c:pt idx="82">
                  <c:v>0.82859848484848486</c:v>
                </c:pt>
                <c:pt idx="83">
                  <c:v>0.66287878787878785</c:v>
                </c:pt>
                <c:pt idx="84">
                  <c:v>0.35511363636363641</c:v>
                </c:pt>
                <c:pt idx="85">
                  <c:v>0.5445075757575758</c:v>
                </c:pt>
                <c:pt idx="86">
                  <c:v>0.47348484848484851</c:v>
                </c:pt>
                <c:pt idx="87">
                  <c:v>0.49715909090909088</c:v>
                </c:pt>
                <c:pt idx="88">
                  <c:v>0.16571969696969696</c:v>
                </c:pt>
                <c:pt idx="89">
                  <c:v>4.7348484848484848E-2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Personbolig.dbf!$H$4</c:f>
              <c:strCache>
                <c:ptCount val="1"/>
                <c:pt idx="0">
                  <c:v>Etagebolig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Personbolig.dbf!$I$1:$DD$1</c:f>
              <c:numCache>
                <c:formatCode>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Personbolig.dbf!$I$4:$DD$4</c:f>
              <c:numCache>
                <c:formatCode>0.0</c:formatCode>
                <c:ptCount val="100"/>
                <c:pt idx="0">
                  <c:v>2.5696445725264168</c:v>
                </c:pt>
                <c:pt idx="1">
                  <c:v>4.0922190201729114</c:v>
                </c:pt>
                <c:pt idx="2">
                  <c:v>3.9265129682997122</c:v>
                </c:pt>
                <c:pt idx="3">
                  <c:v>3.9985590778097984</c:v>
                </c:pt>
                <c:pt idx="4">
                  <c:v>3.5662824207492791</c:v>
                </c:pt>
                <c:pt idx="5">
                  <c:v>3.9445244956772334</c:v>
                </c:pt>
                <c:pt idx="6">
                  <c:v>3.7463976945244957</c:v>
                </c:pt>
                <c:pt idx="7">
                  <c:v>2.7737752161383287</c:v>
                </c:pt>
                <c:pt idx="8">
                  <c:v>1.9452449567723344</c:v>
                </c:pt>
                <c:pt idx="9">
                  <c:v>1.5309798270893371</c:v>
                </c:pt>
                <c:pt idx="10">
                  <c:v>1.8011527377521614</c:v>
                </c:pt>
                <c:pt idx="11">
                  <c:v>2.2514409221902016</c:v>
                </c:pt>
                <c:pt idx="12">
                  <c:v>2.5936599423631126</c:v>
                </c:pt>
                <c:pt idx="13">
                  <c:v>2.521613832853026</c:v>
                </c:pt>
                <c:pt idx="14">
                  <c:v>2.359510086455332</c:v>
                </c:pt>
                <c:pt idx="15">
                  <c:v>2.5756484149855909</c:v>
                </c:pt>
                <c:pt idx="16">
                  <c:v>2.7377521613832854</c:v>
                </c:pt>
                <c:pt idx="17">
                  <c:v>2.4135446685878961</c:v>
                </c:pt>
                <c:pt idx="18">
                  <c:v>2.3414985590778099</c:v>
                </c:pt>
                <c:pt idx="19">
                  <c:v>3.1520172910662829</c:v>
                </c:pt>
                <c:pt idx="20">
                  <c:v>4.2867435158501443</c:v>
                </c:pt>
                <c:pt idx="21">
                  <c:v>4.6289625360230557</c:v>
                </c:pt>
                <c:pt idx="22">
                  <c:v>4.0706051873198845</c:v>
                </c:pt>
                <c:pt idx="23">
                  <c:v>4.1066282420749278</c:v>
                </c:pt>
                <c:pt idx="24">
                  <c:v>3.7463976945244957</c:v>
                </c:pt>
                <c:pt idx="25">
                  <c:v>4.2687319884726218</c:v>
                </c:pt>
                <c:pt idx="26">
                  <c:v>5.3134005763688759</c:v>
                </c:pt>
                <c:pt idx="27">
                  <c:v>5.3854466858789625</c:v>
                </c:pt>
                <c:pt idx="28">
                  <c:v>4.3948126801152743</c:v>
                </c:pt>
                <c:pt idx="29">
                  <c:v>3.7103746397694528</c:v>
                </c:pt>
                <c:pt idx="30">
                  <c:v>3.043948126801153</c:v>
                </c:pt>
                <c:pt idx="31">
                  <c:v>3.2240634005763686</c:v>
                </c:pt>
                <c:pt idx="32">
                  <c:v>3.1700288184438041</c:v>
                </c:pt>
                <c:pt idx="33">
                  <c:v>4.1966858789625352</c:v>
                </c:pt>
                <c:pt idx="34">
                  <c:v>3.5302593659942363</c:v>
                </c:pt>
                <c:pt idx="35">
                  <c:v>3.5662824207492796</c:v>
                </c:pt>
                <c:pt idx="36">
                  <c:v>2.6296829971181555</c:v>
                </c:pt>
                <c:pt idx="37">
                  <c:v>2.8818443804034581</c:v>
                </c:pt>
                <c:pt idx="38">
                  <c:v>2.7737752161383291</c:v>
                </c:pt>
                <c:pt idx="39">
                  <c:v>2.6116714697406342</c:v>
                </c:pt>
                <c:pt idx="40">
                  <c:v>2.3595100864553316</c:v>
                </c:pt>
                <c:pt idx="41">
                  <c:v>2.1433717579250717</c:v>
                </c:pt>
                <c:pt idx="42">
                  <c:v>1.7471181556195963</c:v>
                </c:pt>
                <c:pt idx="43">
                  <c:v>1.3688760806916425</c:v>
                </c:pt>
                <c:pt idx="44">
                  <c:v>1.3688760806916427</c:v>
                </c:pt>
                <c:pt idx="45">
                  <c:v>1.404899135446686</c:v>
                </c:pt>
                <c:pt idx="46">
                  <c:v>2.0533141210374639</c:v>
                </c:pt>
                <c:pt idx="47">
                  <c:v>1.9812680115273773</c:v>
                </c:pt>
                <c:pt idx="48">
                  <c:v>1.4589337175792507</c:v>
                </c:pt>
                <c:pt idx="49">
                  <c:v>1.1887608069164264</c:v>
                </c:pt>
                <c:pt idx="50">
                  <c:v>1.0086455331412103</c:v>
                </c:pt>
                <c:pt idx="51">
                  <c:v>0.73847262247838608</c:v>
                </c:pt>
                <c:pt idx="52">
                  <c:v>0.77449567723342938</c:v>
                </c:pt>
                <c:pt idx="53">
                  <c:v>1.0446685878962536</c:v>
                </c:pt>
                <c:pt idx="54">
                  <c:v>1.5129682997118155</c:v>
                </c:pt>
                <c:pt idx="55">
                  <c:v>0.99063400576368876</c:v>
                </c:pt>
                <c:pt idx="56">
                  <c:v>0.90057636887608083</c:v>
                </c:pt>
                <c:pt idx="57">
                  <c:v>0.84654178674351599</c:v>
                </c:pt>
                <c:pt idx="58">
                  <c:v>0.93659942363112403</c:v>
                </c:pt>
                <c:pt idx="59">
                  <c:v>1.0806916426512971</c:v>
                </c:pt>
                <c:pt idx="60">
                  <c:v>1.548991354466859</c:v>
                </c:pt>
                <c:pt idx="61">
                  <c:v>1.4229106628242076</c:v>
                </c:pt>
                <c:pt idx="62">
                  <c:v>1.9272334293948128</c:v>
                </c:pt>
                <c:pt idx="63">
                  <c:v>1.7291066282420751</c:v>
                </c:pt>
                <c:pt idx="64">
                  <c:v>2.2694524495677233</c:v>
                </c:pt>
                <c:pt idx="65">
                  <c:v>3.0439481268011526</c:v>
                </c:pt>
                <c:pt idx="66">
                  <c:v>2.9358789625360231</c:v>
                </c:pt>
                <c:pt idx="67">
                  <c:v>2.7017291066282425</c:v>
                </c:pt>
                <c:pt idx="68">
                  <c:v>2.3054755043227666</c:v>
                </c:pt>
                <c:pt idx="69">
                  <c:v>2.3414985590778099</c:v>
                </c:pt>
                <c:pt idx="70">
                  <c:v>3.0619596541786751</c:v>
                </c:pt>
                <c:pt idx="71">
                  <c:v>2.521613832853026</c:v>
                </c:pt>
                <c:pt idx="72">
                  <c:v>1.8912103746397697</c:v>
                </c:pt>
                <c:pt idx="73">
                  <c:v>1.404899135446686</c:v>
                </c:pt>
                <c:pt idx="74">
                  <c:v>2.1433717579250717</c:v>
                </c:pt>
                <c:pt idx="75">
                  <c:v>2.1073487031700289</c:v>
                </c:pt>
                <c:pt idx="76">
                  <c:v>2.7917867435158508</c:v>
                </c:pt>
                <c:pt idx="77">
                  <c:v>2.4855907780979831</c:v>
                </c:pt>
                <c:pt idx="78">
                  <c:v>1.9992795389048992</c:v>
                </c:pt>
                <c:pt idx="79">
                  <c:v>1.3868876080691643</c:v>
                </c:pt>
                <c:pt idx="80">
                  <c:v>1.11671469740634</c:v>
                </c:pt>
                <c:pt idx="81">
                  <c:v>0.90057636887608072</c:v>
                </c:pt>
                <c:pt idx="82">
                  <c:v>0.81051873198847257</c:v>
                </c:pt>
                <c:pt idx="83">
                  <c:v>0.972622478386167</c:v>
                </c:pt>
                <c:pt idx="84">
                  <c:v>0.9005763688760805</c:v>
                </c:pt>
                <c:pt idx="85">
                  <c:v>0.55835734870316989</c:v>
                </c:pt>
                <c:pt idx="86">
                  <c:v>0.4863112391930835</c:v>
                </c:pt>
                <c:pt idx="87">
                  <c:v>0.64841498559077804</c:v>
                </c:pt>
                <c:pt idx="88">
                  <c:v>0.25216138328530258</c:v>
                </c:pt>
                <c:pt idx="89">
                  <c:v>0.14409221902017291</c:v>
                </c:pt>
                <c:pt idx="90">
                  <c:v>0.19812680115273776</c:v>
                </c:pt>
                <c:pt idx="91">
                  <c:v>0.19812680115273776</c:v>
                </c:pt>
                <c:pt idx="92">
                  <c:v>7.2046109510086456E-2</c:v>
                </c:pt>
                <c:pt idx="93">
                  <c:v>1.8011527377521614E-2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Personbolig.dbf!$H$5</c:f>
              <c:strCache>
                <c:ptCount val="1"/>
                <c:pt idx="0">
                  <c:v>Ungdomsbolig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Personbolig.dbf!$I$1:$DD$1</c:f>
              <c:numCache>
                <c:formatCode>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Personbolig.dbf!$I$5:$DD$5</c:f>
              <c:numCache>
                <c:formatCode>0.0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0.9</c:v>
                </c:pt>
                <c:pt idx="17">
                  <c:v>3.5</c:v>
                </c:pt>
                <c:pt idx="18">
                  <c:v>9.8000000000000007</c:v>
                </c:pt>
                <c:pt idx="19">
                  <c:v>10.5</c:v>
                </c:pt>
                <c:pt idx="20">
                  <c:v>10.5</c:v>
                </c:pt>
                <c:pt idx="21">
                  <c:v>18.100000000000001</c:v>
                </c:pt>
                <c:pt idx="22">
                  <c:v>14.4</c:v>
                </c:pt>
                <c:pt idx="23">
                  <c:v>9.3000000000000007</c:v>
                </c:pt>
                <c:pt idx="24">
                  <c:v>6.8</c:v>
                </c:pt>
                <c:pt idx="25">
                  <c:v>6.4</c:v>
                </c:pt>
                <c:pt idx="26">
                  <c:v>4.9000000000000004</c:v>
                </c:pt>
                <c:pt idx="27">
                  <c:v>4.7</c:v>
                </c:pt>
                <c:pt idx="28">
                  <c:v>3.6</c:v>
                </c:pt>
                <c:pt idx="29">
                  <c:v>3</c:v>
                </c:pt>
                <c:pt idx="30">
                  <c:v>0.9</c:v>
                </c:pt>
                <c:pt idx="31">
                  <c:v>0.2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Personbolig.dbf!$H$6</c:f>
              <c:strCache>
                <c:ptCount val="1"/>
                <c:pt idx="0">
                  <c:v>Ældrebolig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Personbolig.dbf!$I$1:$DD$1</c:f>
              <c:numCache>
                <c:formatCode>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Personbolig.dbf!$I$6:$DD$6</c:f>
              <c:numCache>
                <c:formatCode>0.0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0.3</c:v>
                </c:pt>
                <c:pt idx="63">
                  <c:v>0.2</c:v>
                </c:pt>
                <c:pt idx="64">
                  <c:v>0.8</c:v>
                </c:pt>
                <c:pt idx="65">
                  <c:v>0.4</c:v>
                </c:pt>
                <c:pt idx="66">
                  <c:v>1.2</c:v>
                </c:pt>
                <c:pt idx="67">
                  <c:v>1.9</c:v>
                </c:pt>
                <c:pt idx="68">
                  <c:v>1.3</c:v>
                </c:pt>
                <c:pt idx="69">
                  <c:v>1.3</c:v>
                </c:pt>
                <c:pt idx="70">
                  <c:v>1.4</c:v>
                </c:pt>
                <c:pt idx="71">
                  <c:v>2.2000000000000002</c:v>
                </c:pt>
                <c:pt idx="72">
                  <c:v>2.4</c:v>
                </c:pt>
                <c:pt idx="73">
                  <c:v>3</c:v>
                </c:pt>
                <c:pt idx="74">
                  <c:v>2</c:v>
                </c:pt>
                <c:pt idx="75">
                  <c:v>3.5</c:v>
                </c:pt>
                <c:pt idx="76">
                  <c:v>5.0999999999999996</c:v>
                </c:pt>
                <c:pt idx="77">
                  <c:v>4.2</c:v>
                </c:pt>
                <c:pt idx="78">
                  <c:v>5.3</c:v>
                </c:pt>
                <c:pt idx="79">
                  <c:v>4.7</c:v>
                </c:pt>
                <c:pt idx="80">
                  <c:v>4.0999999999999996</c:v>
                </c:pt>
                <c:pt idx="81">
                  <c:v>5.3</c:v>
                </c:pt>
                <c:pt idx="82">
                  <c:v>4.9000000000000004</c:v>
                </c:pt>
                <c:pt idx="83">
                  <c:v>5.0999999999999996</c:v>
                </c:pt>
                <c:pt idx="84">
                  <c:v>6.4</c:v>
                </c:pt>
                <c:pt idx="85">
                  <c:v>6.1</c:v>
                </c:pt>
                <c:pt idx="86">
                  <c:v>2.6</c:v>
                </c:pt>
                <c:pt idx="87">
                  <c:v>3.9</c:v>
                </c:pt>
                <c:pt idx="88">
                  <c:v>2.5</c:v>
                </c:pt>
                <c:pt idx="89">
                  <c:v>1.8</c:v>
                </c:pt>
                <c:pt idx="90">
                  <c:v>3</c:v>
                </c:pt>
                <c:pt idx="91">
                  <c:v>2.5</c:v>
                </c:pt>
                <c:pt idx="92">
                  <c:v>2.9</c:v>
                </c:pt>
                <c:pt idx="93">
                  <c:v>1.4</c:v>
                </c:pt>
                <c:pt idx="94">
                  <c:v>0.5</c:v>
                </c:pt>
                <c:pt idx="95">
                  <c:v>1.2</c:v>
                </c:pt>
                <c:pt idx="96">
                  <c:v>1.9</c:v>
                </c:pt>
                <c:pt idx="97">
                  <c:v>1.3</c:v>
                </c:pt>
                <c:pt idx="98">
                  <c:v>1.2</c:v>
                </c:pt>
                <c:pt idx="9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98328"/>
        <c:axId val="320299112"/>
      </c:lineChart>
      <c:catAx>
        <c:axId val="320298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400"/>
                  <a:t>Alder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0299112"/>
        <c:crosses val="autoZero"/>
        <c:auto val="1"/>
        <c:lblAlgn val="ctr"/>
        <c:lblOffset val="100"/>
        <c:noMultiLvlLbl val="0"/>
      </c:catAx>
      <c:valAx>
        <c:axId val="32029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400"/>
                  <a:t>Antal pr 100 boliger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029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9430885618936E-2"/>
          <c:y val="1.7089686122386337E-2"/>
          <c:w val="0.77366317609843538"/>
          <c:h val="0.87613935650943675"/>
        </c:manualLayout>
      </c:layout>
      <c:lineChart>
        <c:grouping val="standard"/>
        <c:varyColors val="0"/>
        <c:ser>
          <c:idx val="0"/>
          <c:order val="0"/>
          <c:tx>
            <c:strRef>
              <c:f>Pivot_aldersgrupper!$A$42</c:f>
              <c:strCache>
                <c:ptCount val="1"/>
                <c:pt idx="0">
                  <c:v>0-5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Pivot_aldersgrupper!$B$42:$N$42</c:f>
              <c:numCache>
                <c:formatCode>#,##0</c:formatCode>
                <c:ptCount val="13"/>
                <c:pt idx="0">
                  <c:v>100</c:v>
                </c:pt>
                <c:pt idx="1">
                  <c:v>97.953401202934771</c:v>
                </c:pt>
                <c:pt idx="2">
                  <c:v>98.974556101779569</c:v>
                </c:pt>
                <c:pt idx="3">
                  <c:v>101.17470598844824</c:v>
                </c:pt>
                <c:pt idx="4">
                  <c:v>103.004115290665</c:v>
                </c:pt>
                <c:pt idx="5">
                  <c:v>104.87245836340924</c:v>
                </c:pt>
                <c:pt idx="6">
                  <c:v>106.36481406369029</c:v>
                </c:pt>
                <c:pt idx="7">
                  <c:v>108.11530674367773</c:v>
                </c:pt>
                <c:pt idx="8">
                  <c:v>109.79559911426786</c:v>
                </c:pt>
                <c:pt idx="9">
                  <c:v>111.25196611801435</c:v>
                </c:pt>
                <c:pt idx="10">
                  <c:v>112.64277722947243</c:v>
                </c:pt>
                <c:pt idx="11">
                  <c:v>113.87657265282549</c:v>
                </c:pt>
                <c:pt idx="12">
                  <c:v>114.94640450171703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Pivot_aldersgrupper!$A$43</c:f>
              <c:strCache>
                <c:ptCount val="1"/>
                <c:pt idx="0">
                  <c:v>6-15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Pivot_aldersgrupper!$B$43:$N$43</c:f>
              <c:numCache>
                <c:formatCode>#,##0</c:formatCode>
                <c:ptCount val="13"/>
                <c:pt idx="0">
                  <c:v>100</c:v>
                </c:pt>
                <c:pt idx="1">
                  <c:v>100.66539701546817</c:v>
                </c:pt>
                <c:pt idx="2">
                  <c:v>99.769132564423131</c:v>
                </c:pt>
                <c:pt idx="3">
                  <c:v>98.011923023695985</c:v>
                </c:pt>
                <c:pt idx="4">
                  <c:v>97.869592236136143</c:v>
                </c:pt>
                <c:pt idx="5">
                  <c:v>97.912051477538114</c:v>
                </c:pt>
                <c:pt idx="6">
                  <c:v>98.000221107289832</c:v>
                </c:pt>
                <c:pt idx="7">
                  <c:v>97.822941239756361</c:v>
                </c:pt>
                <c:pt idx="8">
                  <c:v>98.20256725111075</c:v>
                </c:pt>
                <c:pt idx="9">
                  <c:v>98.28993544051346</c:v>
                </c:pt>
                <c:pt idx="10">
                  <c:v>99.601533230541349</c:v>
                </c:pt>
                <c:pt idx="11">
                  <c:v>99.826898414678098</c:v>
                </c:pt>
                <c:pt idx="12">
                  <c:v>101.09930169837082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Pivot_aldersgrupper!$A$44</c:f>
              <c:strCache>
                <c:ptCount val="1"/>
                <c:pt idx="0">
                  <c:v>16-24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Pivot_aldersgrupper!$B$44:$N$44</c:f>
              <c:numCache>
                <c:formatCode>#,##0</c:formatCode>
                <c:ptCount val="13"/>
                <c:pt idx="0">
                  <c:v>100</c:v>
                </c:pt>
                <c:pt idx="1">
                  <c:v>99.36028430912441</c:v>
                </c:pt>
                <c:pt idx="2">
                  <c:v>100.48922013658981</c:v>
                </c:pt>
                <c:pt idx="3">
                  <c:v>101.85891982009225</c:v>
                </c:pt>
                <c:pt idx="4">
                  <c:v>102.08345810193535</c:v>
                </c:pt>
                <c:pt idx="5">
                  <c:v>102.25581753032256</c:v>
                </c:pt>
                <c:pt idx="6">
                  <c:v>102.72588017990792</c:v>
                </c:pt>
                <c:pt idx="7">
                  <c:v>103.02587616884784</c:v>
                </c:pt>
                <c:pt idx="8">
                  <c:v>103.21962203465438</c:v>
                </c:pt>
                <c:pt idx="9">
                  <c:v>103.62224928165912</c:v>
                </c:pt>
                <c:pt idx="10">
                  <c:v>103.31133021880188</c:v>
                </c:pt>
                <c:pt idx="11">
                  <c:v>104.38053002470046</c:v>
                </c:pt>
                <c:pt idx="12">
                  <c:v>104.29795189013815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Pivot_aldersgrupper!$A$45</c:f>
              <c:strCache>
                <c:ptCount val="1"/>
                <c:pt idx="0">
                  <c:v>25-59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Pivot_aldersgrupper!$B$45:$N$45</c:f>
              <c:numCache>
                <c:formatCode>#,##0</c:formatCode>
                <c:ptCount val="13"/>
                <c:pt idx="0">
                  <c:v>100</c:v>
                </c:pt>
                <c:pt idx="1">
                  <c:v>100.09434262381822</c:v>
                </c:pt>
                <c:pt idx="2">
                  <c:v>100.76894278354582</c:v>
                </c:pt>
                <c:pt idx="3">
                  <c:v>101.30438223844219</c:v>
                </c:pt>
                <c:pt idx="4">
                  <c:v>101.97728302593474</c:v>
                </c:pt>
                <c:pt idx="5">
                  <c:v>102.59571006691831</c:v>
                </c:pt>
                <c:pt idx="6">
                  <c:v>102.90137837154147</c:v>
                </c:pt>
                <c:pt idx="7">
                  <c:v>103.14767362568308</c:v>
                </c:pt>
                <c:pt idx="8">
                  <c:v>103.48263275275389</c:v>
                </c:pt>
                <c:pt idx="9">
                  <c:v>103.61312968900147</c:v>
                </c:pt>
                <c:pt idx="10">
                  <c:v>104.17420656826278</c:v>
                </c:pt>
                <c:pt idx="11">
                  <c:v>104.89603660191689</c:v>
                </c:pt>
                <c:pt idx="12">
                  <c:v>105.66743645892973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Pivot_aldersgrupper!$A$46</c:f>
              <c:strCache>
                <c:ptCount val="1"/>
                <c:pt idx="0">
                  <c:v>60-66 år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Pivot_aldersgrupper!$B$46:$N$46</c:f>
              <c:numCache>
                <c:formatCode>#,##0</c:formatCode>
                <c:ptCount val="13"/>
                <c:pt idx="0">
                  <c:v>100</c:v>
                </c:pt>
                <c:pt idx="1">
                  <c:v>101.70440160251854</c:v>
                </c:pt>
                <c:pt idx="2">
                  <c:v>103.48775994725598</c:v>
                </c:pt>
                <c:pt idx="3">
                  <c:v>104.9466125229271</c:v>
                </c:pt>
                <c:pt idx="4">
                  <c:v>105.88121444476101</c:v>
                </c:pt>
                <c:pt idx="5">
                  <c:v>107.38911509622247</c:v>
                </c:pt>
                <c:pt idx="6">
                  <c:v>110.37730697481578</c:v>
                </c:pt>
                <c:pt idx="7">
                  <c:v>114.21361714492741</c:v>
                </c:pt>
                <c:pt idx="8">
                  <c:v>117.0939056127346</c:v>
                </c:pt>
                <c:pt idx="9">
                  <c:v>121.7761082701355</c:v>
                </c:pt>
                <c:pt idx="10">
                  <c:v>123.11533531575198</c:v>
                </c:pt>
                <c:pt idx="11">
                  <c:v>124.70192013186019</c:v>
                </c:pt>
                <c:pt idx="12">
                  <c:v>125.26816846424347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Pivot_aldersgrupper!$A$47</c:f>
              <c:strCache>
                <c:ptCount val="1"/>
                <c:pt idx="0">
                  <c:v>67-74 år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Pivot_aldersgrupper!$B$47:$N$47</c:f>
              <c:numCache>
                <c:formatCode>#,##0</c:formatCode>
                <c:ptCount val="13"/>
                <c:pt idx="0">
                  <c:v>100</c:v>
                </c:pt>
                <c:pt idx="1">
                  <c:v>98.540382749333418</c:v>
                </c:pt>
                <c:pt idx="2">
                  <c:v>96.472084640615407</c:v>
                </c:pt>
                <c:pt idx="3">
                  <c:v>95.201980083487086</c:v>
                </c:pt>
                <c:pt idx="4">
                  <c:v>93.231582303589818</c:v>
                </c:pt>
                <c:pt idx="5">
                  <c:v>92.641813226666628</c:v>
                </c:pt>
                <c:pt idx="6">
                  <c:v>93.394999365333263</c:v>
                </c:pt>
                <c:pt idx="7">
                  <c:v>93.932723649025505</c:v>
                </c:pt>
                <c:pt idx="8">
                  <c:v>95.500820810871929</c:v>
                </c:pt>
                <c:pt idx="9">
                  <c:v>96.463802452717843</c:v>
                </c:pt>
                <c:pt idx="10">
                  <c:v>99.392606981333259</c:v>
                </c:pt>
                <c:pt idx="11">
                  <c:v>100.1890829236924</c:v>
                </c:pt>
                <c:pt idx="12">
                  <c:v>101.99186581743587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Pivot_aldersgrupper!$A$48</c:f>
              <c:strCache>
                <c:ptCount val="1"/>
                <c:pt idx="0">
                  <c:v>75-79 år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Pivot_aldersgrupper!$B$48:$N$48</c:f>
              <c:numCache>
                <c:formatCode>#,##0</c:formatCode>
                <c:ptCount val="13"/>
                <c:pt idx="0">
                  <c:v>100</c:v>
                </c:pt>
                <c:pt idx="1">
                  <c:v>107.24533244326923</c:v>
                </c:pt>
                <c:pt idx="2">
                  <c:v>114.5023636437501</c:v>
                </c:pt>
                <c:pt idx="3">
                  <c:v>122.2038182322116</c:v>
                </c:pt>
                <c:pt idx="4">
                  <c:v>130.9119914673077</c:v>
                </c:pt>
                <c:pt idx="5">
                  <c:v>133.96535678028846</c:v>
                </c:pt>
                <c:pt idx="6">
                  <c:v>133.66092503317296</c:v>
                </c:pt>
                <c:pt idx="7">
                  <c:v>131.89607009423071</c:v>
                </c:pt>
                <c:pt idx="8">
                  <c:v>127.92914497307706</c:v>
                </c:pt>
                <c:pt idx="9">
                  <c:v>122.68374248846148</c:v>
                </c:pt>
                <c:pt idx="10">
                  <c:v>117.76603069615372</c:v>
                </c:pt>
                <c:pt idx="11">
                  <c:v>118.70680340673074</c:v>
                </c:pt>
                <c:pt idx="12">
                  <c:v>120.21056600384618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Pivot_aldersgrupper!$A$49</c:f>
              <c:strCache>
                <c:ptCount val="1"/>
                <c:pt idx="0">
                  <c:v>80+ årige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Pivot_aldersgrupper!$B$41:$N$41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Pivot_aldersgrupper!$B$49:$N$49</c:f>
              <c:numCache>
                <c:formatCode>#,##0</c:formatCode>
                <c:ptCount val="13"/>
                <c:pt idx="0">
                  <c:v>100</c:v>
                </c:pt>
                <c:pt idx="1">
                  <c:v>102.99310890325269</c:v>
                </c:pt>
                <c:pt idx="2">
                  <c:v>106.15338388657227</c:v>
                </c:pt>
                <c:pt idx="3">
                  <c:v>110.79584356672225</c:v>
                </c:pt>
                <c:pt idx="4">
                  <c:v>115.14544041993329</c:v>
                </c:pt>
                <c:pt idx="5">
                  <c:v>122.30765550708928</c:v>
                </c:pt>
                <c:pt idx="6">
                  <c:v>129.65050137197662</c:v>
                </c:pt>
                <c:pt idx="7">
                  <c:v>136.77950200250228</c:v>
                </c:pt>
                <c:pt idx="8">
                  <c:v>145.29955564762309</c:v>
                </c:pt>
                <c:pt idx="9">
                  <c:v>154.16639739366133</c:v>
                </c:pt>
                <c:pt idx="10">
                  <c:v>161.22033407673015</c:v>
                </c:pt>
                <c:pt idx="11">
                  <c:v>165.95017887322769</c:v>
                </c:pt>
                <c:pt idx="12">
                  <c:v>169.45257752919136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99896"/>
        <c:axId val="320300288"/>
      </c:lineChart>
      <c:dateAx>
        <c:axId val="32029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0300288"/>
        <c:crosses val="autoZero"/>
        <c:auto val="0"/>
        <c:lblOffset val="100"/>
        <c:baseTimeUnit val="days"/>
      </c:dateAx>
      <c:valAx>
        <c:axId val="32030028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029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94603011379444"/>
          <c:y val="0.19449526523476438"/>
          <c:w val="0.13238193172334856"/>
          <c:h val="0.5846775731860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Ny prognose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Pivot_aldersgrupper!$B$29:$N$29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strCache>
            </c:strRef>
          </c:cat>
          <c:val>
            <c:numRef>
              <c:f>Pivot_aldersgrupper!$B$38:$N$38</c:f>
              <c:numCache>
                <c:formatCode>#,##0</c:formatCode>
                <c:ptCount val="13"/>
                <c:pt idx="0">
                  <c:v>51325</c:v>
                </c:pt>
                <c:pt idx="1">
                  <c:v>51509.992151930019</c:v>
                </c:pt>
                <c:pt idx="2">
                  <c:v>51905.989489120002</c:v>
                </c:pt>
                <c:pt idx="3">
                  <c:v>52338.444449860006</c:v>
                </c:pt>
                <c:pt idx="4">
                  <c:v>52784.443492170016</c:v>
                </c:pt>
                <c:pt idx="5">
                  <c:v>53268.790387210029</c:v>
                </c:pt>
                <c:pt idx="6">
                  <c:v>53750.170589040034</c:v>
                </c:pt>
                <c:pt idx="7">
                  <c:v>54190.459920409994</c:v>
                </c:pt>
                <c:pt idx="8">
                  <c:v>54674.570068630004</c:v>
                </c:pt>
                <c:pt idx="9">
                  <c:v>55126.001138619962</c:v>
                </c:pt>
                <c:pt idx="10">
                  <c:v>55628.772647380021</c:v>
                </c:pt>
                <c:pt idx="11">
                  <c:v>56145.027523359982</c:v>
                </c:pt>
                <c:pt idx="12">
                  <c:v>56656.992540430023</c:v>
                </c:pt>
              </c:numCache>
            </c:numRef>
          </c:val>
          <c:smooth val="0"/>
        </c:ser>
        <c:ser>
          <c:idx val="1"/>
          <c:order val="1"/>
          <c:tx>
            <c:v>Gl prognose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Pivot_aldersgrupper!$B$62:$M$62</c:f>
              <c:numCache>
                <c:formatCode>#,##0</c:formatCode>
                <c:ptCount val="12"/>
                <c:pt idx="0">
                  <c:v>51210.338199999991</c:v>
                </c:pt>
                <c:pt idx="1">
                  <c:v>51510.937100000076</c:v>
                </c:pt>
                <c:pt idx="2">
                  <c:v>51910.151500000044</c:v>
                </c:pt>
                <c:pt idx="3">
                  <c:v>52364.523599999986</c:v>
                </c:pt>
                <c:pt idx="4">
                  <c:v>52819.078800000025</c:v>
                </c:pt>
                <c:pt idx="5">
                  <c:v>53326.106900000013</c:v>
                </c:pt>
                <c:pt idx="6">
                  <c:v>53824.343800000017</c:v>
                </c:pt>
                <c:pt idx="7">
                  <c:v>54327.880400000045</c:v>
                </c:pt>
                <c:pt idx="8">
                  <c:v>54874.690600000002</c:v>
                </c:pt>
                <c:pt idx="9">
                  <c:v>55422.495200000027</c:v>
                </c:pt>
                <c:pt idx="10">
                  <c:v>55955.549299999919</c:v>
                </c:pt>
                <c:pt idx="11">
                  <c:v>56531.862400000005</c:v>
                </c:pt>
              </c:numCache>
            </c:numRef>
          </c:val>
          <c:smooth val="0"/>
        </c:ser>
        <c:ser>
          <c:idx val="2"/>
          <c:order val="2"/>
          <c:tx>
            <c:v>Danmarks Statistiks prognose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Pivot_aldersgrupper!$AD$17:$AO$17</c:f>
              <c:numCache>
                <c:formatCode>General</c:formatCode>
                <c:ptCount val="12"/>
                <c:pt idx="0">
                  <c:v>50998</c:v>
                </c:pt>
                <c:pt idx="1">
                  <c:v>51113</c:v>
                </c:pt>
                <c:pt idx="2">
                  <c:v>51221</c:v>
                </c:pt>
                <c:pt idx="3">
                  <c:v>51324</c:v>
                </c:pt>
                <c:pt idx="4">
                  <c:v>51418</c:v>
                </c:pt>
                <c:pt idx="5">
                  <c:v>51512</c:v>
                </c:pt>
                <c:pt idx="6">
                  <c:v>51606</c:v>
                </c:pt>
                <c:pt idx="7">
                  <c:v>51696</c:v>
                </c:pt>
                <c:pt idx="8">
                  <c:v>51788</c:v>
                </c:pt>
                <c:pt idx="9">
                  <c:v>51879</c:v>
                </c:pt>
                <c:pt idx="10">
                  <c:v>51966</c:v>
                </c:pt>
                <c:pt idx="11">
                  <c:v>52047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762064"/>
        <c:axId val="498762456"/>
      </c:lineChart>
      <c:catAx>
        <c:axId val="49876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8762456"/>
        <c:crosses val="autoZero"/>
        <c:auto val="1"/>
        <c:lblAlgn val="ctr"/>
        <c:lblOffset val="100"/>
        <c:noMultiLvlLbl val="0"/>
      </c:catAx>
      <c:valAx>
        <c:axId val="498762456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876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BDBF7-F7D5-4881-9DBB-4DF7696812A5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541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F532D-3EBC-4D66-96B6-2C0CA1B4CDEC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98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Befolkning 1. </a:t>
            </a:r>
            <a:r>
              <a:rPr lang="da-DK" smtClean="0"/>
              <a:t>januar 2016 </a:t>
            </a:r>
            <a:r>
              <a:rPr lang="da-DK" dirty="0" smtClean="0"/>
              <a:t>er korrigeret</a:t>
            </a:r>
            <a:r>
              <a:rPr lang="da-DK" baseline="0" dirty="0" smtClean="0"/>
              <a:t> ift. Senere registreringer og er derfor ikke det samme tal som præsenteret sidste år.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678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861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Kilde: Boligmarkedsstatistikken, Realkreditrådet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346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984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Note: Danmarks statistik tabel FRKM115 (opdateret pr maj 2015) baserer sig alene på historiske tal. Egen prognose tager højde for boligplanen. Egen prognose 2016 tager desuden hensyn til flygtningekvoter.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7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Statistikbanken,</a:t>
            </a:r>
            <a:r>
              <a:rPr lang="da-DK" baseline="0" dirty="0" smtClean="0"/>
              <a:t> tabel HISBK.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778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Kilde:</a:t>
            </a:r>
            <a:r>
              <a:rPr lang="da-DK" baseline="0" dirty="0" smtClean="0"/>
              <a:t> Noegletal.dk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567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Statistikbanken, tabel</a:t>
            </a:r>
            <a:r>
              <a:rPr lang="da-DK" baseline="0" dirty="0" smtClean="0"/>
              <a:t> FOD407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254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Kilde: Statistikbanken</a:t>
            </a:r>
            <a:r>
              <a:rPr lang="da-DK" baseline="0" dirty="0" smtClean="0"/>
              <a:t> tabel FLY66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225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Kilde: Statistikbanken</a:t>
            </a:r>
            <a:r>
              <a:rPr lang="da-DK" baseline="0" dirty="0" smtClean="0"/>
              <a:t> tabel FLY66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061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Kilde: Statistikbanken</a:t>
            </a:r>
            <a:r>
              <a:rPr lang="da-DK" baseline="0" dirty="0" smtClean="0"/>
              <a:t> tabel FLY66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947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* OBS Opgjort efter indvandringsland</a:t>
            </a:r>
            <a:r>
              <a:rPr lang="da-DK" baseline="0" dirty="0" smtClean="0"/>
              <a:t> – uden hensyntagen til statsborgerskab. (Statistikbanken, tabel VAN1AAR)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00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Tabel VAN2AAR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532D-3EBC-4D66-96B6-2C0CA1B4CDEC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64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072313" y="609600"/>
            <a:ext cx="2109787" cy="54102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76963" cy="54102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8420100" cy="4114800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482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fa_logo1"/>
          <p:cNvPicPr>
            <a:picLocks noChangeAspect="1" noChangeArrowheads="1"/>
          </p:cNvPicPr>
          <p:nvPr/>
        </p:nvPicPr>
        <p:blipFill>
          <a:blip r:embed="rId14" cstate="print"/>
          <a:srcRect l="180" t="5045" r="10190"/>
          <a:stretch>
            <a:fillRect/>
          </a:stretch>
        </p:blipFill>
        <p:spPr bwMode="auto">
          <a:xfrm>
            <a:off x="19050" y="6173788"/>
            <a:ext cx="9812338" cy="6842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175750" y="6477000"/>
            <a:ext cx="1403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A378EC60-AD51-4116-9718-42042A3038E6}" type="datetime2">
              <a:rPr lang="da-DK" sz="800"/>
              <a:pPr>
                <a:spcBef>
                  <a:spcPct val="50000"/>
                </a:spcBef>
              </a:pPr>
              <a:t>22. marts 2018</a:t>
            </a:fld>
            <a:endParaRPr lang="da-DK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34" y="428604"/>
            <a:ext cx="8420100" cy="1143000"/>
          </a:xfrm>
        </p:spPr>
        <p:txBody>
          <a:bodyPr/>
          <a:lstStyle/>
          <a:p>
            <a:r>
              <a:rPr lang="da-DK" dirty="0"/>
              <a:t>Bevægelser i løbet af </a:t>
            </a:r>
            <a:r>
              <a:rPr lang="da-DK" dirty="0" smtClean="0"/>
              <a:t>2017</a:t>
            </a:r>
            <a:endParaRPr lang="da-DK" dirty="0"/>
          </a:p>
        </p:txBody>
      </p:sp>
      <p:graphicFrame>
        <p:nvGraphicFramePr>
          <p:cNvPr id="32031" name="Group 28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66642130"/>
              </p:ext>
            </p:extLst>
          </p:nvPr>
        </p:nvGraphicFramePr>
        <p:xfrm>
          <a:off x="3152775" y="1628775"/>
          <a:ext cx="5472113" cy="3781427"/>
        </p:xfrm>
        <a:graphic>
          <a:graphicData uri="http://schemas.openxmlformats.org/drawingml/2006/table">
            <a:tbl>
              <a:tblPr/>
              <a:tblGrid>
                <a:gridCol w="2760663"/>
                <a:gridCol w="1717675"/>
                <a:gridCol w="993775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Bevægelser i løbet af 2017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Tilvækst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Befolkning 1. januar 2017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50.868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Fødte i 2017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Døde i 2017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Fødselsbalance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Tilflyttere/indvandrede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3.010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Fraflyttede/udvandrede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2.611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Flyttebalance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+399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Befolkning 1. januar 2018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51.326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Korrektion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+8 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Befolkningstilvækst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+458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32029" name="Picture 285" descr="18_baby_st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19161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30" name="Picture 286" descr="Billede af hus på flyttevo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12" y="4000505"/>
            <a:ext cx="957243" cy="15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8420100" cy="857232"/>
          </a:xfrm>
        </p:spPr>
        <p:txBody>
          <a:bodyPr/>
          <a:lstStyle/>
          <a:p>
            <a:r>
              <a:rPr lang="da-DK" sz="2800" dirty="0" smtClean="0"/>
              <a:t>Nettotilflytning 2017 (Top 10)</a:t>
            </a:r>
            <a:endParaRPr lang="da-DK" sz="1400" dirty="0"/>
          </a:p>
        </p:txBody>
      </p:sp>
      <p:graphicFrame>
        <p:nvGraphicFramePr>
          <p:cNvPr id="5" name="Pladsholder til tabel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32435076"/>
              </p:ext>
            </p:extLst>
          </p:nvPr>
        </p:nvGraphicFramePr>
        <p:xfrm>
          <a:off x="1023910" y="857236"/>
          <a:ext cx="7643868" cy="5562640"/>
        </p:xfrm>
        <a:graphic>
          <a:graphicData uri="http://schemas.openxmlformats.org/drawingml/2006/table">
            <a:tbl>
              <a:tblPr/>
              <a:tblGrid>
                <a:gridCol w="547875"/>
                <a:gridCol w="2381083"/>
                <a:gridCol w="2143140"/>
                <a:gridCol w="1942220"/>
                <a:gridCol w="629550"/>
              </a:tblGrid>
              <a:tr h="347665">
                <a:tc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baseline="0" dirty="0" smtClean="0">
                          <a:latin typeface="Arial"/>
                        </a:rPr>
                        <a:t> Fraflyttere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Tilflyttere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I alt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baseline="0" dirty="0" smtClean="0">
                          <a:latin typeface="Arial"/>
                        </a:rPr>
                        <a:t> Middelfart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279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229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+50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baseline="0" dirty="0" smtClean="0">
                          <a:latin typeface="Arial"/>
                        </a:rPr>
                        <a:t> Odense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244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202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+42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baseline="0" dirty="0" smtClean="0">
                          <a:latin typeface="Arial"/>
                        </a:rPr>
                        <a:t> Kolding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234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209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+25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Esbjerg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74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51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+23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Skanderborg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30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12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+18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Aabenraa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60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42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+18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Assens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54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37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+17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7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Sønderborg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38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21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+17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Gentofte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17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+15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Hedensted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56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41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+15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baseline="0" dirty="0" smtClean="0">
                          <a:latin typeface="Arial"/>
                        </a:rPr>
                        <a:t> Viborg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27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12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+15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baseline="0" dirty="0" smtClean="0">
                          <a:latin typeface="Arial"/>
                        </a:rPr>
                        <a:t> Andre kommuner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1.492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1.489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latin typeface="Arial"/>
                        </a:rPr>
                        <a:t>-3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I alt til- og fraflytning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2.350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2.602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+252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latin typeface="Arial"/>
                        </a:rPr>
                        <a:t> Ind-</a:t>
                      </a:r>
                      <a:r>
                        <a:rPr lang="da-DK" sz="1600" b="0" i="0" u="none" strike="noStrike" baseline="0" dirty="0" smtClean="0">
                          <a:latin typeface="Arial"/>
                        </a:rPr>
                        <a:t> og udvandring</a:t>
                      </a:r>
                      <a:endParaRPr lang="da-DK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261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408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+147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665">
                <a:tc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I alt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2.611</a:t>
                      </a:r>
                      <a:endParaRPr lang="da-DK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3.010</a:t>
                      </a:r>
                      <a:endParaRPr lang="da-DK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+399</a:t>
                      </a:r>
                      <a:endParaRPr lang="da-DK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8" y="116632"/>
            <a:ext cx="8420100" cy="1143000"/>
          </a:xfrm>
        </p:spPr>
        <p:txBody>
          <a:bodyPr/>
          <a:lstStyle/>
          <a:p>
            <a:r>
              <a:rPr lang="da-DK" dirty="0" smtClean="0"/>
              <a:t>Nettotilflytning 2017</a:t>
            </a:r>
            <a:endParaRPr lang="da-DK" dirty="0"/>
          </a:p>
        </p:txBody>
      </p:sp>
      <p:pic>
        <p:nvPicPr>
          <p:cNvPr id="4" name="Pladsholder til tabel 3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848544" y="1196752"/>
            <a:ext cx="6013357" cy="475104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7113240" y="2132856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B050"/>
                </a:solidFill>
              </a:rPr>
              <a:t>Grøn</a:t>
            </a:r>
            <a:r>
              <a:rPr lang="da-DK" dirty="0" smtClean="0"/>
              <a:t> : Kommuner som Fredericia netto har fået borgere fra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Rød</a:t>
            </a:r>
            <a:r>
              <a:rPr lang="da-DK" dirty="0" smtClean="0"/>
              <a:t>: Kommuner som Fredericia netto har afleveret borgere til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16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8420100" cy="1143000"/>
          </a:xfrm>
        </p:spPr>
        <p:txBody>
          <a:bodyPr/>
          <a:lstStyle/>
          <a:p>
            <a:r>
              <a:rPr lang="da-DK" sz="2800" dirty="0"/>
              <a:t>Hvor kom </a:t>
            </a:r>
            <a:r>
              <a:rPr lang="da-DK" sz="2800" dirty="0" smtClean="0"/>
              <a:t>indvandrerne </a:t>
            </a:r>
            <a:r>
              <a:rPr lang="da-DK" sz="2800" dirty="0"/>
              <a:t>fra i </a:t>
            </a:r>
            <a:r>
              <a:rPr lang="da-DK" sz="2800" dirty="0" smtClean="0"/>
              <a:t>2017 </a:t>
            </a:r>
            <a:r>
              <a:rPr lang="da-DK" sz="2800" dirty="0"/>
              <a:t>(Top 10)?</a:t>
            </a:r>
          </a:p>
        </p:txBody>
      </p:sp>
      <p:graphicFrame>
        <p:nvGraphicFramePr>
          <p:cNvPr id="5" name="Pladsholder til tabel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7403733"/>
              </p:ext>
            </p:extLst>
          </p:nvPr>
        </p:nvGraphicFramePr>
        <p:xfrm>
          <a:off x="1452538" y="1285858"/>
          <a:ext cx="6786611" cy="4357718"/>
        </p:xfrm>
        <a:graphic>
          <a:graphicData uri="http://schemas.openxmlformats.org/drawingml/2006/table">
            <a:tbl>
              <a:tblPr/>
              <a:tblGrid>
                <a:gridCol w="1115608"/>
                <a:gridCol w="4389087"/>
                <a:gridCol w="1281916"/>
              </a:tblGrid>
              <a:tr h="4103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Indvandrere </a:t>
                      </a:r>
                      <a:r>
                        <a:rPr lang="da-DK" sz="2000" b="1" i="0" u="none" strike="noStrike" dirty="0">
                          <a:latin typeface="Arial"/>
                        </a:rPr>
                        <a:t>(top </a:t>
                      </a:r>
                      <a:r>
                        <a:rPr lang="da-DK" sz="2000" b="1" i="0" u="none" strike="noStrike" dirty="0" smtClean="0">
                          <a:latin typeface="Arial"/>
                        </a:rPr>
                        <a:t>10)</a:t>
                      </a:r>
                      <a:endParaRPr lang="da-DK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Rumænien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55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baseline="0" dirty="0" smtClean="0">
                          <a:latin typeface="Arial"/>
                        </a:rPr>
                        <a:t> Syr</a:t>
                      </a:r>
                      <a:r>
                        <a:rPr lang="da-DK" sz="1600" b="1" i="0" u="none" strike="noStrike" dirty="0" smtClean="0">
                          <a:latin typeface="Arial"/>
                        </a:rPr>
                        <a:t>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35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Grønland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27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Sverige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27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Tyskland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26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Norge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Polen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USA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Serbien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Spanien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kstboks 3"/>
          <p:cNvSpPr txBox="1"/>
          <p:nvPr/>
        </p:nvSpPr>
        <p:spPr>
          <a:xfrm>
            <a:off x="1523976" y="5715016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Kilde : Danmarks statistik</a:t>
            </a:r>
            <a:endParaRPr lang="da-D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-99392"/>
            <a:ext cx="8958296" cy="1143000"/>
          </a:xfrm>
        </p:spPr>
        <p:txBody>
          <a:bodyPr/>
          <a:lstStyle/>
          <a:p>
            <a:r>
              <a:rPr lang="da-DK" sz="2800" dirty="0"/>
              <a:t>Hvor </a:t>
            </a:r>
            <a:r>
              <a:rPr lang="da-DK" sz="2800" dirty="0" smtClean="0"/>
              <a:t>flyttede udvandrerne hen </a:t>
            </a:r>
            <a:r>
              <a:rPr lang="da-DK" sz="2800" dirty="0"/>
              <a:t>i </a:t>
            </a:r>
            <a:r>
              <a:rPr lang="da-DK" sz="2800" dirty="0" smtClean="0"/>
              <a:t>2017 </a:t>
            </a:r>
            <a:r>
              <a:rPr lang="da-DK" sz="2800" dirty="0" smtClean="0"/>
              <a:t>(Top </a:t>
            </a:r>
            <a:r>
              <a:rPr lang="da-DK" sz="2800" dirty="0"/>
              <a:t>10)?</a:t>
            </a:r>
          </a:p>
        </p:txBody>
      </p:sp>
      <p:graphicFrame>
        <p:nvGraphicFramePr>
          <p:cNvPr id="5" name="Pladsholder til tabel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9386094"/>
              </p:ext>
            </p:extLst>
          </p:nvPr>
        </p:nvGraphicFramePr>
        <p:xfrm>
          <a:off x="1520810" y="908720"/>
          <a:ext cx="6786611" cy="4770124"/>
        </p:xfrm>
        <a:graphic>
          <a:graphicData uri="http://schemas.openxmlformats.org/drawingml/2006/table">
            <a:tbl>
              <a:tblPr/>
              <a:tblGrid>
                <a:gridCol w="1115608"/>
                <a:gridCol w="4389087"/>
                <a:gridCol w="1281916"/>
              </a:tblGrid>
              <a:tr h="4280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Udvandrere </a:t>
                      </a:r>
                      <a:r>
                        <a:rPr lang="da-DK" sz="2000" b="1" i="0" u="none" strike="noStrike" dirty="0">
                          <a:latin typeface="Arial"/>
                        </a:rPr>
                        <a:t>(top 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Tyskland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USA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Grønland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baseline="0" dirty="0" smtClean="0">
                          <a:latin typeface="Arial"/>
                        </a:rPr>
                        <a:t> Rumænien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Norge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Australien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Storbritannien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baseline="0" dirty="0" smtClean="0">
                          <a:latin typeface="Arial"/>
                        </a:rPr>
                        <a:t> Island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baseline="0" dirty="0" smtClean="0">
                          <a:latin typeface="Arial"/>
                        </a:rPr>
                        <a:t> Polen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baseline="0" dirty="0" smtClean="0">
                          <a:latin typeface="Arial"/>
                        </a:rPr>
                        <a:t> Sverige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Tyrkiet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kstboks 3"/>
          <p:cNvSpPr txBox="1"/>
          <p:nvPr/>
        </p:nvSpPr>
        <p:spPr>
          <a:xfrm>
            <a:off x="3872880" y="6165304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Kilde : Danmarks statistik</a:t>
            </a:r>
            <a:endParaRPr lang="da-D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60350"/>
            <a:ext cx="8420100" cy="1143000"/>
          </a:xfrm>
        </p:spPr>
        <p:txBody>
          <a:bodyPr/>
          <a:lstStyle/>
          <a:p>
            <a:r>
              <a:rPr lang="da-DK" sz="3600" dirty="0"/>
              <a:t>Befolkningsprognose </a:t>
            </a:r>
            <a:r>
              <a:rPr lang="da-DK" sz="3600" dirty="0" smtClean="0"/>
              <a:t>2018-2029</a:t>
            </a:r>
            <a:endParaRPr lang="da-DK" sz="3600" dirty="0"/>
          </a:p>
        </p:txBody>
      </p:sp>
      <p:sp>
        <p:nvSpPr>
          <p:cNvPr id="11" name="Tekstboks 10"/>
          <p:cNvSpPr txBox="1"/>
          <p:nvPr/>
        </p:nvSpPr>
        <p:spPr>
          <a:xfrm>
            <a:off x="272480" y="5229200"/>
            <a:ext cx="4964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Note: Alle tal pr. 1. januar, blå kolonne angiver kendte tal</a:t>
            </a:r>
            <a:endParaRPr lang="da-DK" sz="16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82816"/>
              </p:ext>
            </p:extLst>
          </p:nvPr>
        </p:nvGraphicFramePr>
        <p:xfrm>
          <a:off x="344489" y="1844820"/>
          <a:ext cx="9289032" cy="2955780"/>
        </p:xfrm>
        <a:graphic>
          <a:graphicData uri="http://schemas.openxmlformats.org/drawingml/2006/table">
            <a:tbl>
              <a:tblPr/>
              <a:tblGrid>
                <a:gridCol w="1443118"/>
                <a:gridCol w="680090"/>
                <a:gridCol w="597152"/>
                <a:gridCol w="597152"/>
                <a:gridCol w="597152"/>
                <a:gridCol w="597152"/>
                <a:gridCol w="597152"/>
                <a:gridCol w="597152"/>
                <a:gridCol w="597152"/>
                <a:gridCol w="597152"/>
                <a:gridCol w="597152"/>
                <a:gridCol w="597152"/>
                <a:gridCol w="597152"/>
                <a:gridCol w="597152"/>
              </a:tblGrid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Aldersgrupper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0-5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3.203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3.170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3.241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3.299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3.407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3.463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3.517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3.563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3.608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3.647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3.682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6-15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6.077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6.117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6.063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5.973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6.053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6.066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6.144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16-24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5.425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5.390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5.452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5.526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5.538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5.547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5.573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5.589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5.600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5.622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5.605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5.663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5.658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25-59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23.058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23.080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23.235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23.359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23.514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23.657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23.727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23.784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23.861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23.891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24.020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24.187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24.365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60-66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4.281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4.356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4.417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4.457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4.520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4.646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4.807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5.126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5.182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5.249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5.273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67-74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4.875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4.804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4.703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4.641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4.545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4.516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4.553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4.579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4.656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4.703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4.845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4.884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4.972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75-79 år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2.231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2.382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2.542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2.723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2.786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2.780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2.743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2.661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2.552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2.450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2.469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80+ årige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2.398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2.470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2.546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2.657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2.761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2.933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3.109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3.280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3.697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3.866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3.979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>
                          <a:effectLst/>
                          <a:latin typeface="Arial" panose="020B0604020202020204" pitchFamily="34" charset="0"/>
                        </a:rPr>
                        <a:t>4.063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Hovedtotal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51.326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51.510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51.906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52.338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52.784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53.269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53.750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54.190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54.675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55.126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55.629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56.145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>
                          <a:effectLst/>
                          <a:latin typeface="Arial" panose="020B0604020202020204" pitchFamily="34" charset="0"/>
                        </a:rPr>
                        <a:t>56.657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bruger vi prognosen til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77566" y="2132856"/>
            <a:ext cx="7685484" cy="3526904"/>
          </a:xfrm>
        </p:spPr>
        <p:txBody>
          <a:bodyPr/>
          <a:lstStyle/>
          <a:p>
            <a:r>
              <a:rPr lang="da-DK" dirty="0" smtClean="0"/>
              <a:t>Beregning af fremtidige skatteindtægter</a:t>
            </a:r>
          </a:p>
          <a:p>
            <a:endParaRPr lang="da-DK" dirty="0" smtClean="0"/>
          </a:p>
          <a:p>
            <a:r>
              <a:rPr lang="da-DK" dirty="0" smtClean="0"/>
              <a:t>Planlægning og styring på institutions-, skoleområdet og ældreområdet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528" y="0"/>
            <a:ext cx="8420100" cy="1143000"/>
          </a:xfrm>
        </p:spPr>
        <p:txBody>
          <a:bodyPr/>
          <a:lstStyle/>
          <a:p>
            <a:r>
              <a:rPr lang="da-DK" dirty="0"/>
              <a:t>Forudsætninger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8544" y="1412776"/>
            <a:ext cx="8420100" cy="403244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sz="2400" dirty="0" smtClean="0"/>
              <a:t>Data </a:t>
            </a:r>
            <a:r>
              <a:rPr lang="da-DK" sz="2400" dirty="0"/>
              <a:t>fra årene </a:t>
            </a:r>
            <a:r>
              <a:rPr lang="da-DK" sz="2400" dirty="0" smtClean="0"/>
              <a:t>2002 </a:t>
            </a:r>
            <a:r>
              <a:rPr lang="da-DK" sz="2400" dirty="0"/>
              <a:t>- </a:t>
            </a:r>
            <a:r>
              <a:rPr lang="da-DK" sz="2400" dirty="0" smtClean="0"/>
              <a:t>2017 </a:t>
            </a:r>
            <a:r>
              <a:rPr lang="da-DK" sz="2400" dirty="0"/>
              <a:t>fra </a:t>
            </a:r>
            <a:r>
              <a:rPr lang="da-DK" sz="2400" dirty="0" smtClean="0"/>
              <a:t>CPR</a:t>
            </a:r>
            <a:endParaRPr lang="da-DK" sz="2400" dirty="0"/>
          </a:p>
          <a:p>
            <a:pPr>
              <a:lnSpc>
                <a:spcPct val="80000"/>
              </a:lnSpc>
            </a:pPr>
            <a:r>
              <a:rPr lang="da-DK" sz="2400" dirty="0"/>
              <a:t>Stigende </a:t>
            </a:r>
            <a:r>
              <a:rPr lang="da-DK" sz="2400" dirty="0" smtClean="0"/>
              <a:t>levealder (Danmarks statistik)</a:t>
            </a:r>
          </a:p>
          <a:p>
            <a:pPr>
              <a:lnSpc>
                <a:spcPct val="80000"/>
              </a:lnSpc>
            </a:pPr>
            <a:r>
              <a:rPr lang="da-DK" sz="2400" dirty="0" smtClean="0"/>
              <a:t>Mortalitet som i årene 2013-2017</a:t>
            </a:r>
          </a:p>
          <a:p>
            <a:pPr>
              <a:lnSpc>
                <a:spcPct val="80000"/>
              </a:lnSpc>
            </a:pPr>
            <a:r>
              <a:rPr lang="da-DK" sz="2400" dirty="0" smtClean="0"/>
              <a:t>Fertilitet som i årene 2015-2017 </a:t>
            </a:r>
          </a:p>
          <a:p>
            <a:pPr>
              <a:lnSpc>
                <a:spcPct val="80000"/>
              </a:lnSpc>
            </a:pPr>
            <a:r>
              <a:rPr lang="da-DK" sz="2400" dirty="0" smtClean="0"/>
              <a:t>Flyttemønstre </a:t>
            </a:r>
            <a:r>
              <a:rPr lang="da-DK" sz="2400" dirty="0"/>
              <a:t>som i årene </a:t>
            </a:r>
            <a:r>
              <a:rPr lang="da-DK" sz="2400" dirty="0" smtClean="0"/>
              <a:t>2013 </a:t>
            </a:r>
            <a:r>
              <a:rPr lang="da-DK" sz="2400" dirty="0"/>
              <a:t>– </a:t>
            </a:r>
            <a:r>
              <a:rPr lang="da-DK" sz="2400" dirty="0" smtClean="0"/>
              <a:t>2017 (bl.a</a:t>
            </a:r>
            <a:r>
              <a:rPr lang="da-DK" sz="2400" dirty="0"/>
              <a:t>. antallet af tilflyttere fra andre kommuner pr. nyopført bolig</a:t>
            </a:r>
            <a:r>
              <a:rPr lang="da-DK" sz="2400" dirty="0" smtClean="0"/>
              <a:t>). </a:t>
            </a:r>
          </a:p>
          <a:p>
            <a:pPr>
              <a:lnSpc>
                <a:spcPct val="80000"/>
              </a:lnSpc>
            </a:pPr>
            <a:r>
              <a:rPr lang="da-DK" sz="2400" dirty="0" smtClean="0"/>
              <a:t>Antal </a:t>
            </a:r>
            <a:r>
              <a:rPr lang="da-DK" sz="2400" dirty="0"/>
              <a:t>nye boliger i de kommende år </a:t>
            </a:r>
            <a:r>
              <a:rPr lang="da-DK" sz="2400" dirty="0" smtClean="0"/>
              <a:t>prognosticeret i samarbejde med Strategisk Planlægning og i </a:t>
            </a:r>
            <a:r>
              <a:rPr lang="da-DK" sz="2400" dirty="0"/>
              <a:t>overensstemmelse med </a:t>
            </a:r>
            <a:r>
              <a:rPr lang="da-DK" sz="2400" dirty="0" smtClean="0"/>
              <a:t>kommuneplanen.</a:t>
            </a:r>
          </a:p>
          <a:p>
            <a:pPr>
              <a:lnSpc>
                <a:spcPct val="80000"/>
              </a:lnSpc>
            </a:pPr>
            <a:r>
              <a:rPr lang="da-DK" sz="2400" dirty="0" smtClean="0"/>
              <a:t>Antal flygtninge og familiesammenførte som før 2016</a:t>
            </a:r>
            <a:endParaRPr lang="da-DK" sz="2400" dirty="0"/>
          </a:p>
          <a:p>
            <a:pPr>
              <a:lnSpc>
                <a:spcPct val="80000"/>
              </a:lnSpc>
              <a:buNone/>
            </a:pPr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420100" cy="1025509"/>
          </a:xfrm>
        </p:spPr>
        <p:txBody>
          <a:bodyPr/>
          <a:lstStyle/>
          <a:p>
            <a:r>
              <a:rPr lang="da-DK" sz="3200" dirty="0"/>
              <a:t>Antal nye Boliger i prognosen</a:t>
            </a:r>
            <a:r>
              <a:rPr lang="da-DK" sz="2400" dirty="0"/>
              <a:t> </a:t>
            </a:r>
            <a:br>
              <a:rPr lang="da-DK" sz="2400" dirty="0"/>
            </a:br>
            <a:endParaRPr lang="da-DK" sz="1600" dirty="0"/>
          </a:p>
        </p:txBody>
      </p:sp>
      <p:graphicFrame>
        <p:nvGraphicFramePr>
          <p:cNvPr id="18754" name="Group 3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60245"/>
              </p:ext>
            </p:extLst>
          </p:nvPr>
        </p:nvGraphicFramePr>
        <p:xfrm>
          <a:off x="488504" y="1556792"/>
          <a:ext cx="8872882" cy="3268992"/>
        </p:xfrm>
        <a:graphic>
          <a:graphicData uri="http://schemas.openxmlformats.org/drawingml/2006/table">
            <a:tbl>
              <a:tblPr/>
              <a:tblGrid>
                <a:gridCol w="2820976"/>
                <a:gridCol w="1008651"/>
                <a:gridCol w="1008651"/>
                <a:gridCol w="1008651"/>
                <a:gridCol w="1008651"/>
                <a:gridCol w="1008651"/>
                <a:gridCol w="1008651"/>
              </a:tblGrid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2023-2029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Landsbyerne</a:t>
                      </a:r>
                      <a:endParaRPr kumimoji="0" lang="da-DK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Fredericia by udenfor bykernen (inkl. Erritsø og Snoghøj)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Midtbyen inkl. Fredericia 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personer pr. </a:t>
            </a:r>
            <a:r>
              <a:rPr lang="da-DK" dirty="0" smtClean="0"/>
              <a:t>ny bolig</a:t>
            </a:r>
            <a:r>
              <a:rPr lang="da-DK" dirty="0"/>
              <a:t/>
            </a:r>
            <a:br>
              <a:rPr lang="da-DK" dirty="0"/>
            </a:br>
            <a:r>
              <a:rPr lang="da-DK" sz="2400" dirty="0"/>
              <a:t>(Gns. Fredericia </a:t>
            </a:r>
            <a:r>
              <a:rPr lang="da-DK" sz="2400" dirty="0" smtClean="0"/>
              <a:t>2005-2017)</a:t>
            </a:r>
            <a:endParaRPr lang="da-DK" sz="2400" dirty="0"/>
          </a:p>
        </p:txBody>
      </p:sp>
      <p:graphicFrame>
        <p:nvGraphicFramePr>
          <p:cNvPr id="4406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41272"/>
              </p:ext>
            </p:extLst>
          </p:nvPr>
        </p:nvGraphicFramePr>
        <p:xfrm>
          <a:off x="3224213" y="1557338"/>
          <a:ext cx="3600450" cy="4168776"/>
        </p:xfrm>
        <a:graphic>
          <a:graphicData uri="http://schemas.openxmlformats.org/drawingml/2006/table">
            <a:tbl>
              <a:tblPr/>
              <a:tblGrid>
                <a:gridCol w="2230437"/>
                <a:gridCol w="1370013"/>
              </a:tblGrid>
              <a:tr h="876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Parcelhus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3,25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Rækkehus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2,33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Etagebolig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2,04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Ungdomsbolig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1,08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Ældrebolig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</a:t>
                      </a: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7041232" y="5949280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Kilde: Boligmarkedsstatistikken</a:t>
            </a:r>
            <a:endParaRPr lang="da-DK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99934" y="0"/>
            <a:ext cx="8420100" cy="1143000"/>
          </a:xfrm>
        </p:spPr>
        <p:txBody>
          <a:bodyPr/>
          <a:lstStyle/>
          <a:p>
            <a:r>
              <a:rPr lang="da-DK" sz="3200" dirty="0" smtClean="0"/>
              <a:t>Handelspriser Parcel- og rækkehuse</a:t>
            </a:r>
            <a:br>
              <a:rPr lang="da-DK" sz="3200" dirty="0" smtClean="0"/>
            </a:br>
            <a:r>
              <a:rPr lang="da-DK" sz="1800" dirty="0" smtClean="0"/>
              <a:t>(2007 til 2016)</a:t>
            </a:r>
            <a:endParaRPr lang="da-DK" sz="18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580"/>
            <a:ext cx="9906000" cy="558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596" y="0"/>
            <a:ext cx="8420100" cy="1285860"/>
          </a:xfrm>
        </p:spPr>
        <p:txBody>
          <a:bodyPr/>
          <a:lstStyle/>
          <a:p>
            <a:r>
              <a:rPr lang="da-DK" sz="3600" dirty="0" smtClean="0"/>
              <a:t>Befolkningstilvæksten 2002-2017</a:t>
            </a:r>
            <a:endParaRPr lang="da-DK" sz="3600" dirty="0"/>
          </a:p>
        </p:txBody>
      </p:sp>
      <p:pic>
        <p:nvPicPr>
          <p:cNvPr id="4" name="Pladsholder til tabel 3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88505" y="1196752"/>
            <a:ext cx="892899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30" y="0"/>
            <a:ext cx="9215502" cy="1143000"/>
          </a:xfrm>
        </p:spPr>
        <p:txBody>
          <a:bodyPr/>
          <a:lstStyle/>
          <a:p>
            <a:r>
              <a:rPr lang="da-DK" sz="3200" dirty="0" smtClean="0"/>
              <a:t>Tilflytningsmønster </a:t>
            </a:r>
            <a:r>
              <a:rPr lang="da-DK" sz="3200" dirty="0"/>
              <a:t>: alder og boligtype   </a:t>
            </a:r>
          </a:p>
        </p:txBody>
      </p:sp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647504"/>
              </p:ext>
            </p:extLst>
          </p:nvPr>
        </p:nvGraphicFramePr>
        <p:xfrm>
          <a:off x="632520" y="908720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" y="15551"/>
            <a:ext cx="8420100" cy="882634"/>
          </a:xfrm>
        </p:spPr>
        <p:txBody>
          <a:bodyPr/>
          <a:lstStyle/>
          <a:p>
            <a:r>
              <a:rPr lang="da-DK" sz="3200" dirty="0"/>
              <a:t>Udvikling </a:t>
            </a:r>
            <a:r>
              <a:rPr lang="da-DK" sz="3200" dirty="0" smtClean="0"/>
              <a:t>opdelt på  aldersgrupper</a:t>
            </a: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2400" dirty="0" smtClean="0"/>
              <a:t>(Index 2018 = 100)</a:t>
            </a:r>
            <a:endParaRPr lang="da-DK" sz="2400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000106"/>
              </p:ext>
            </p:extLst>
          </p:nvPr>
        </p:nvGraphicFramePr>
        <p:xfrm>
          <a:off x="416496" y="1196752"/>
          <a:ext cx="9289032" cy="482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530" y="214290"/>
            <a:ext cx="9286940" cy="1143000"/>
          </a:xfrm>
        </p:spPr>
        <p:txBody>
          <a:bodyPr/>
          <a:lstStyle/>
          <a:p>
            <a:r>
              <a:rPr lang="da-DK" sz="2600" dirty="0" smtClean="0"/>
              <a:t>Sammenligning med Danmarks statistiks prognose</a:t>
            </a:r>
            <a:endParaRPr lang="da-DK" sz="18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491484"/>
              </p:ext>
            </p:extLst>
          </p:nvPr>
        </p:nvGraphicFramePr>
        <p:xfrm>
          <a:off x="560512" y="1357290"/>
          <a:ext cx="8568952" cy="459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7610" y="116632"/>
            <a:ext cx="8420100" cy="1143000"/>
          </a:xfrm>
        </p:spPr>
        <p:txBody>
          <a:bodyPr/>
          <a:lstStyle/>
          <a:p>
            <a:r>
              <a:rPr lang="da-DK" dirty="0" smtClean="0"/>
              <a:t>Nye tendenser</a:t>
            </a:r>
            <a:endParaRPr lang="da-DK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412776"/>
            <a:ext cx="8858312" cy="4032448"/>
          </a:xfrm>
          <a:ln w="19050">
            <a:solidFill>
              <a:srgbClr val="99CCFF"/>
            </a:solidFill>
          </a:ln>
        </p:spPr>
        <p:txBody>
          <a:bodyPr/>
          <a:lstStyle/>
          <a:p>
            <a:r>
              <a:rPr lang="da-DK" sz="2400" dirty="0" smtClean="0"/>
              <a:t>I 2017 er en stor del af befolkningstilvæksten opstået som følge af tilflytning fra andre kommuner</a:t>
            </a:r>
          </a:p>
          <a:p>
            <a:r>
              <a:rPr lang="da-DK" sz="2400" dirty="0" smtClean="0"/>
              <a:t>Antal flytninger mellem kommunerne har været stigende de seneste år – både tilflytninger og fraflytninger</a:t>
            </a:r>
          </a:p>
          <a:p>
            <a:r>
              <a:rPr lang="da-DK" sz="2400" dirty="0"/>
              <a:t>En stor del af befolkningstilvæksten kommer fra indvandring – herunder </a:t>
            </a:r>
            <a:r>
              <a:rPr lang="da-DK" sz="2400" dirty="0" smtClean="0"/>
              <a:t>flygtninge</a:t>
            </a:r>
            <a:r>
              <a:rPr lang="da-DK" sz="2400" dirty="0"/>
              <a:t>. </a:t>
            </a:r>
            <a:endParaRPr lang="da-DK" sz="2400" dirty="0" smtClean="0"/>
          </a:p>
          <a:p>
            <a:r>
              <a:rPr lang="da-DK" sz="2400" dirty="0" smtClean="0"/>
              <a:t>Antallet af ældre er fortsat stærkt stigende bl.a. som følge af stigende levealder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596" y="0"/>
            <a:ext cx="8420100" cy="1143000"/>
          </a:xfrm>
        </p:spPr>
        <p:txBody>
          <a:bodyPr/>
          <a:lstStyle/>
          <a:p>
            <a:r>
              <a:rPr lang="da-DK" dirty="0" smtClean="0"/>
              <a:t>Udvikling i middellevetiden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1052736"/>
            <a:ext cx="8928991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38158" y="785794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Udviklingen i folketallet i sammenligning med vores nabokommuner</a:t>
            </a:r>
            <a:endParaRPr lang="da-DK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839044" y="3068960"/>
            <a:ext cx="242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Procentvis stigning  i folketallet fra 1. januar 2017 til 1. januar 2018</a:t>
            </a:r>
            <a:endParaRPr lang="da-DK" sz="1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24" y="548680"/>
            <a:ext cx="5616624" cy="54006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728864" y="6021288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Kilde: Folketal.dk</a:t>
            </a:r>
            <a:endParaRPr lang="da-D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865692"/>
              </p:ext>
            </p:extLst>
          </p:nvPr>
        </p:nvGraphicFramePr>
        <p:xfrm>
          <a:off x="416496" y="548680"/>
          <a:ext cx="9001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0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158" y="214290"/>
            <a:ext cx="8420100" cy="1000132"/>
          </a:xfrm>
        </p:spPr>
        <p:txBody>
          <a:bodyPr/>
          <a:lstStyle/>
          <a:p>
            <a:r>
              <a:rPr lang="da-DK" dirty="0" smtClean="0"/>
              <a:t>Udviklingen i fertiliteten</a:t>
            </a:r>
            <a:br>
              <a:rPr lang="da-DK" dirty="0" smtClean="0"/>
            </a:br>
            <a:r>
              <a:rPr lang="da-DK" sz="2400" dirty="0" smtClean="0"/>
              <a:t>(antal børn pr. kvinde)</a:t>
            </a:r>
            <a:endParaRPr lang="da-DK" sz="24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088227"/>
              </p:ext>
            </p:extLst>
          </p:nvPr>
        </p:nvGraphicFramePr>
        <p:xfrm>
          <a:off x="632520" y="1484784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8420100" cy="1143000"/>
          </a:xfrm>
        </p:spPr>
        <p:txBody>
          <a:bodyPr/>
          <a:lstStyle/>
          <a:p>
            <a:r>
              <a:rPr lang="da-DK" sz="2800" dirty="0"/>
              <a:t>Hvor kom tilflytterne fra i </a:t>
            </a:r>
            <a:r>
              <a:rPr lang="da-DK" sz="2800" dirty="0" smtClean="0"/>
              <a:t>2017 </a:t>
            </a:r>
            <a:r>
              <a:rPr lang="da-DK" sz="2800" dirty="0"/>
              <a:t>(Top 10)?</a:t>
            </a:r>
          </a:p>
        </p:txBody>
      </p:sp>
      <p:graphicFrame>
        <p:nvGraphicFramePr>
          <p:cNvPr id="5" name="Pladsholder til tabel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04988739"/>
              </p:ext>
            </p:extLst>
          </p:nvPr>
        </p:nvGraphicFramePr>
        <p:xfrm>
          <a:off x="1452538" y="1285858"/>
          <a:ext cx="6786611" cy="4357718"/>
        </p:xfrm>
        <a:graphic>
          <a:graphicData uri="http://schemas.openxmlformats.org/drawingml/2006/table">
            <a:tbl>
              <a:tblPr/>
              <a:tblGrid>
                <a:gridCol w="1115608"/>
                <a:gridCol w="4389087"/>
                <a:gridCol w="1281916"/>
              </a:tblGrid>
              <a:tr h="4103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latin typeface="Arial"/>
                        </a:rPr>
                        <a:t>Tilflyttere (top 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Vejle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365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Middelfart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279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Odense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244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Kolding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234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Aarhus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161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København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128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da-DK" sz="1600" b="1" i="0" u="none" strike="noStrike" baseline="0" dirty="0" smtClean="0">
                          <a:latin typeface="Arial"/>
                        </a:rPr>
                        <a:t> Esbjerg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74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da-DK" sz="1600" b="1" i="0" u="none" strike="noStrike" baseline="0" dirty="0" smtClean="0">
                          <a:latin typeface="Arial"/>
                        </a:rPr>
                        <a:t> Haderslev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62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Vejen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62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Aabenraa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60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68" y="0"/>
            <a:ext cx="8743982" cy="1143000"/>
          </a:xfrm>
        </p:spPr>
        <p:txBody>
          <a:bodyPr/>
          <a:lstStyle/>
          <a:p>
            <a:r>
              <a:rPr lang="da-DK" sz="2800" dirty="0"/>
              <a:t>Hvor </a:t>
            </a:r>
            <a:r>
              <a:rPr lang="da-DK" sz="2800" dirty="0" smtClean="0"/>
              <a:t>flyttede fraflytterne hen </a:t>
            </a:r>
            <a:r>
              <a:rPr lang="da-DK" sz="2800" dirty="0"/>
              <a:t>i </a:t>
            </a:r>
            <a:r>
              <a:rPr lang="da-DK" sz="2800" dirty="0" smtClean="0"/>
              <a:t>2017 (Top </a:t>
            </a:r>
            <a:r>
              <a:rPr lang="da-DK" sz="2800" dirty="0"/>
              <a:t>10)?</a:t>
            </a:r>
          </a:p>
        </p:txBody>
      </p:sp>
      <p:graphicFrame>
        <p:nvGraphicFramePr>
          <p:cNvPr id="5" name="Pladsholder til tabel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51564340"/>
              </p:ext>
            </p:extLst>
          </p:nvPr>
        </p:nvGraphicFramePr>
        <p:xfrm>
          <a:off x="1523976" y="1214422"/>
          <a:ext cx="6786611" cy="4357718"/>
        </p:xfrm>
        <a:graphic>
          <a:graphicData uri="http://schemas.openxmlformats.org/drawingml/2006/table">
            <a:tbl>
              <a:tblPr/>
              <a:tblGrid>
                <a:gridCol w="1115608"/>
                <a:gridCol w="4389087"/>
                <a:gridCol w="1281916"/>
              </a:tblGrid>
              <a:tr h="41036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 smtClean="0">
                          <a:latin typeface="Arial"/>
                        </a:rPr>
                        <a:t>Fraflyttere </a:t>
                      </a:r>
                      <a:r>
                        <a:rPr lang="da-DK" sz="2000" b="1" i="0" u="none" strike="noStrike" dirty="0">
                          <a:latin typeface="Arial"/>
                        </a:rPr>
                        <a:t>(top 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Vejle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351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Middelfart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234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Kolding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229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Aarhus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209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Odense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København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116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Aalborg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66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8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da-DK" sz="1600" b="1" i="0" u="none" strike="noStrike" baseline="0" dirty="0" smtClean="0">
                          <a:latin typeface="Arial"/>
                        </a:rPr>
                        <a:t> Esbjerg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56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9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da-DK" sz="1600" b="1" i="0" u="none" strike="noStrike" baseline="0" dirty="0" smtClean="0">
                          <a:latin typeface="Arial"/>
                        </a:rPr>
                        <a:t> Assens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53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473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10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latin typeface="Arial"/>
                        </a:rPr>
                        <a:t>  Horsens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latin typeface="Arial"/>
                        </a:rPr>
                        <a:t>51</a:t>
                      </a:r>
                      <a:endParaRPr lang="da-DK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WI 2015">
    <a:dk1>
      <a:srgbClr val="000000"/>
    </a:dk1>
    <a:lt1>
      <a:sysClr val="window" lastClr="FFFFFF"/>
    </a:lt1>
    <a:dk2>
      <a:srgbClr val="58595B"/>
    </a:dk2>
    <a:lt2>
      <a:srgbClr val="D0C7BD"/>
    </a:lt2>
    <a:accent1>
      <a:srgbClr val="435A69"/>
    </a:accent1>
    <a:accent2>
      <a:srgbClr val="9DB8AF"/>
    </a:accent2>
    <a:accent3>
      <a:srgbClr val="F04E23"/>
    </a:accent3>
    <a:accent4>
      <a:srgbClr val="B3D455"/>
    </a:accent4>
    <a:accent5>
      <a:srgbClr val="009CDE"/>
    </a:accent5>
    <a:accent6>
      <a:srgbClr val="FBDB65"/>
    </a:accent6>
    <a:hlink>
      <a:srgbClr val="F04E23"/>
    </a:hlink>
    <a:folHlink>
      <a:srgbClr val="867E7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8A75218AD9246A4490E08387CDA26B5F000CB2D7A809E8CD4D8EF80DE792F0EF23" ma:contentTypeVersion="4" ma:contentTypeDescription="" ma:contentTypeScope="" ma:versionID="b391811d9d297a3263ac9e85f306c76a">
  <xsd:schema xmlns:xsd="http://www.w3.org/2001/XMLSchema" xmlns:p="http://schemas.microsoft.com/office/2006/metadata/properties" targetNamespace="http://schemas.microsoft.com/office/2006/metadata/properties" ma:root="true" ma:fieldsID="5c96fdbd1d0034804399a97684196e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ntns:customXsn xmlns:ntns="http://schemas.microsoft.com/office/2006/metadata/customXsn">
  <ntns:xsnLocation>http://medarbejderportal/_cts/Excel/bfc4cef01687b746customXsn.xsn</ntns:xsnLocation>
  <ntns:cached>False</ntns:cached>
  <ntns:openByDefault>False</ntns:openByDefault>
  <ntns:xsnScope>http://medarbejderportal</ntns:xsnScope>
</ntns: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95541-E2A4-4B4A-80E3-75E3424519C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EF4FC7-748C-4490-80DB-FEB24374A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C2CB543-F032-4635-BD5D-38A7E406A76B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3BE32F5E-67B7-420A-92A5-8F719113F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10421</TotalTime>
  <Words>987</Words>
  <Application>Microsoft Office PowerPoint</Application>
  <PresentationFormat>A4 (210 x 297 mm)</PresentationFormat>
  <Paragraphs>482</Paragraphs>
  <Slides>22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Verdana</vt:lpstr>
      <vt:lpstr>Standarddesign</vt:lpstr>
      <vt:lpstr>Bevægelser i løbet af 2017</vt:lpstr>
      <vt:lpstr>Befolkningstilvæksten 2002-2017</vt:lpstr>
      <vt:lpstr>Nye tendenser</vt:lpstr>
      <vt:lpstr>Udvikling i middellevetiden</vt:lpstr>
      <vt:lpstr>PowerPoint-præsentation</vt:lpstr>
      <vt:lpstr>PowerPoint-præsentation</vt:lpstr>
      <vt:lpstr>Udviklingen i fertiliteten (antal børn pr. kvinde)</vt:lpstr>
      <vt:lpstr>Hvor kom tilflytterne fra i 2017 (Top 10)?</vt:lpstr>
      <vt:lpstr>Hvor flyttede fraflytterne hen i 2017 (Top 10)?</vt:lpstr>
      <vt:lpstr>Nettotilflytning 2017 (Top 10)</vt:lpstr>
      <vt:lpstr>Nettotilflytning 2017</vt:lpstr>
      <vt:lpstr>Hvor kom indvandrerne fra i 2017 (Top 10)?</vt:lpstr>
      <vt:lpstr>Hvor flyttede udvandrerne hen i 2017 (Top 10)?</vt:lpstr>
      <vt:lpstr>Befolkningsprognose 2018-2029</vt:lpstr>
      <vt:lpstr>Det bruger vi prognosen til</vt:lpstr>
      <vt:lpstr>Forudsætninger</vt:lpstr>
      <vt:lpstr>Antal nye Boliger i prognosen  </vt:lpstr>
      <vt:lpstr>Antal personer pr. ny bolig (Gns. Fredericia 2005-2017)</vt:lpstr>
      <vt:lpstr>Handelspriser Parcel- og rækkehuse (2007 til 2016)</vt:lpstr>
      <vt:lpstr>Tilflytningsmønster : alder og boligtype   </vt:lpstr>
      <vt:lpstr>Udvikling opdelt på  aldersgrupper (Index 2018 = 100)</vt:lpstr>
      <vt:lpstr>Sammenligning med Danmarks statistiks prognose</vt:lpstr>
    </vt:vector>
  </TitlesOfParts>
  <Company>Fredericia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Jytte Mønster</dc:creator>
  <cp:lastModifiedBy>Anne Grethe Eriksen</cp:lastModifiedBy>
  <cp:revision>508</cp:revision>
  <cp:lastPrinted>2018-03-14T08:10:20Z</cp:lastPrinted>
  <dcterms:created xsi:type="dcterms:W3CDTF">2002-01-02T12:57:57Z</dcterms:created>
  <dcterms:modified xsi:type="dcterms:W3CDTF">2018-03-22T12:00:43Z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Notat liggende kommunen</vt:lpwstr>
  </property>
  <property fmtid="{D5CDD505-2E9C-101B-9397-08002B2CF9AE}" pid="3" name="For alle">
    <vt:lpwstr>1</vt:lpwstr>
  </property>
  <property fmtid="{D5CDD505-2E9C-101B-9397-08002B2CF9AE}" pid="4" name="Afdeling">
    <vt:lpwstr>IT afdelingen</vt:lpwstr>
  </property>
  <property fmtid="{D5CDD505-2E9C-101B-9397-08002B2CF9AE}" pid="5" name="Gruppeoverskrift">
    <vt:lpwstr>Præsentationer</vt:lpwstr>
  </property>
  <property fmtid="{D5CDD505-2E9C-101B-9397-08002B2CF9AE}" pid="6" name="Gem som..">
    <vt:lpwstr>Notat liggende kommunen</vt:lpwstr>
  </property>
  <property fmtid="{D5CDD505-2E9C-101B-9397-08002B2CF9AE}" pid="7" name="ContentTypeId">
    <vt:lpwstr>0x0101008A75218AD9246A4490E08387CDA26B5F000CB2D7A809E8CD4D8EF80DE792F0EF23</vt:lpwstr>
  </property>
</Properties>
</file>