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notesMasterIdLst>
    <p:notesMasterId r:id="rId31"/>
  </p:notesMasterIdLst>
  <p:handoutMasterIdLst>
    <p:handoutMasterId r:id="rId32"/>
  </p:handoutMasterIdLst>
  <p:sldIdLst>
    <p:sldId id="291" r:id="rId5"/>
    <p:sldId id="256" r:id="rId6"/>
    <p:sldId id="269" r:id="rId7"/>
    <p:sldId id="270" r:id="rId8"/>
    <p:sldId id="271" r:id="rId9"/>
    <p:sldId id="272" r:id="rId10"/>
    <p:sldId id="273" r:id="rId11"/>
    <p:sldId id="274" r:id="rId12"/>
    <p:sldId id="275" r:id="rId13"/>
    <p:sldId id="276" r:id="rId14"/>
    <p:sldId id="277" r:id="rId15"/>
    <p:sldId id="257" r:id="rId16"/>
    <p:sldId id="279" r:id="rId17"/>
    <p:sldId id="280" r:id="rId18"/>
    <p:sldId id="281" r:id="rId19"/>
    <p:sldId id="283" r:id="rId20"/>
    <p:sldId id="284" r:id="rId21"/>
    <p:sldId id="282" r:id="rId22"/>
    <p:sldId id="285" r:id="rId23"/>
    <p:sldId id="278" r:id="rId24"/>
    <p:sldId id="286" r:id="rId25"/>
    <p:sldId id="287" r:id="rId26"/>
    <p:sldId id="288" r:id="rId27"/>
    <p:sldId id="289" r:id="rId28"/>
    <p:sldId id="290" r:id="rId29"/>
    <p:sldId id="262" r:id="rId30"/>
  </p:sldIdLst>
  <p:sldSz cx="9906000" cy="6858000" type="A4"/>
  <p:notesSz cx="6858000" cy="9144000"/>
  <p:defaultTextStyle>
    <a:defPPr>
      <a:defRPr lang="da-DK"/>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45" autoAdjust="0"/>
    <p:restoredTop sz="90929"/>
  </p:normalViewPr>
  <p:slideViewPr>
    <p:cSldViewPr>
      <p:cViewPr varScale="1">
        <p:scale>
          <a:sx n="102" d="100"/>
          <a:sy n="102" d="100"/>
        </p:scale>
        <p:origin x="582" y="10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da-DK"/>
          </a:p>
        </p:txBody>
      </p:sp>
      <p:sp>
        <p:nvSpPr>
          <p:cNvPr id="4099" name="Rectangle 1027"/>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da-DK"/>
          </a:p>
        </p:txBody>
      </p:sp>
      <p:sp>
        <p:nvSpPr>
          <p:cNvPr id="4100" name="Rectangle 1028"/>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da-DK"/>
          </a:p>
        </p:txBody>
      </p:sp>
      <p:sp>
        <p:nvSpPr>
          <p:cNvPr id="4101" name="Rectangle 1029"/>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D5F4CE72-6E35-4EE5-ADEE-F667F543095F}" type="slidenum">
              <a:rPr lang="da-DK"/>
              <a:pPr>
                <a:defRPr/>
              </a:pPr>
              <a:t>‹nr.›</a:t>
            </a:fld>
            <a:endParaRPr lang="da-DK"/>
          </a:p>
        </p:txBody>
      </p:sp>
    </p:spTree>
    <p:extLst>
      <p:ext uri="{BB962C8B-B14F-4D97-AF65-F5344CB8AC3E}">
        <p14:creationId xmlns:p14="http://schemas.microsoft.com/office/powerpoint/2010/main" val="7856372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da-DK"/>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da-DK"/>
          </a:p>
        </p:txBody>
      </p:sp>
      <p:sp>
        <p:nvSpPr>
          <p:cNvPr id="3076" name="Rectangle 4"/>
          <p:cNvSpPr>
            <a:spLocks noGrp="1" noRot="1" noChangeAspect="1" noChangeArrowheads="1" noTextEdit="1"/>
          </p:cNvSpPr>
          <p:nvPr>
            <p:ph type="sldImg" idx="2"/>
          </p:nvPr>
        </p:nvSpPr>
        <p:spPr bwMode="auto">
          <a:xfrm>
            <a:off x="952500" y="685800"/>
            <a:ext cx="4953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a-DK" noProof="0" smtClean="0"/>
              <a:t>Klik for at redigere teksttypografierne i masteren</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da-DK"/>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A1AB8D6-F016-4F91-829F-D0B0675E9D2E}" type="slidenum">
              <a:rPr lang="da-DK"/>
              <a:pPr>
                <a:defRPr/>
              </a:pPr>
              <a:t>‹nr.›</a:t>
            </a:fld>
            <a:endParaRPr lang="da-DK"/>
          </a:p>
        </p:txBody>
      </p:sp>
    </p:spTree>
    <p:extLst>
      <p:ext uri="{BB962C8B-B14F-4D97-AF65-F5344CB8AC3E}">
        <p14:creationId xmlns:p14="http://schemas.microsoft.com/office/powerpoint/2010/main" val="21908656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smtClean="0"/>
              <a:t>Ansøgning til renoveringsprojekter sikre, at vi formentligt bedre holder rammen,</a:t>
            </a:r>
            <a:r>
              <a:rPr lang="da-DK" baseline="0" dirty="0" smtClean="0"/>
              <a:t> at der bliver indhentet mindst to tilbud, at vi kun giver til direkte udskiftning men ikke forbedringer. Men man kunne også lade det indgå i det ordinære lokaletilskud med særlige krav til dokumentation af vedligeholdelsesudgifter ved renovering. </a:t>
            </a:r>
            <a:endParaRPr lang="da-DK" dirty="0"/>
          </a:p>
        </p:txBody>
      </p:sp>
      <p:sp>
        <p:nvSpPr>
          <p:cNvPr id="4" name="Pladsholder til diasnummer 3"/>
          <p:cNvSpPr>
            <a:spLocks noGrp="1"/>
          </p:cNvSpPr>
          <p:nvPr>
            <p:ph type="sldNum" sz="quarter" idx="10"/>
          </p:nvPr>
        </p:nvSpPr>
        <p:spPr/>
        <p:txBody>
          <a:bodyPr/>
          <a:lstStyle/>
          <a:p>
            <a:pPr>
              <a:defRPr/>
            </a:pPr>
            <a:fld id="{CA1AB8D6-F016-4F91-829F-D0B0675E9D2E}" type="slidenum">
              <a:rPr lang="da-DK" smtClean="0"/>
              <a:pPr>
                <a:defRPr/>
              </a:pPr>
              <a:t>26</a:t>
            </a:fld>
            <a:endParaRPr lang="da-DK"/>
          </a:p>
        </p:txBody>
      </p:sp>
    </p:spTree>
    <p:extLst>
      <p:ext uri="{BB962C8B-B14F-4D97-AF65-F5344CB8AC3E}">
        <p14:creationId xmlns:p14="http://schemas.microsoft.com/office/powerpoint/2010/main" val="1551510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238250" y="1122363"/>
            <a:ext cx="7429500" cy="2387600"/>
          </a:xfrm>
        </p:spPr>
        <p:txBody>
          <a:bodyPr anchor="b"/>
          <a:lstStyle>
            <a:lvl1pPr algn="ctr">
              <a:defRPr sz="4875"/>
            </a:lvl1pPr>
          </a:lstStyle>
          <a:p>
            <a:r>
              <a:rPr lang="da-DK" smtClean="0"/>
              <a:t>Klik for at redigere i master</a:t>
            </a:r>
            <a:endParaRPr lang="da-DK"/>
          </a:p>
        </p:txBody>
      </p:sp>
      <p:sp>
        <p:nvSpPr>
          <p:cNvPr id="3" name="Undertitel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B61BEF0D-F0BB-DE4B-95CE-6DB70DBA9567}" type="datetimeFigureOut">
              <a:rPr lang="en-US" smtClean="0"/>
              <a:pPr/>
              <a:t>6/13/2018</a:t>
            </a:fld>
            <a:endParaRPr lang="en-US" dirty="0"/>
          </a:p>
        </p:txBody>
      </p:sp>
      <p:sp>
        <p:nvSpPr>
          <p:cNvPr id="5" name="Pladsholder til sidefod 4"/>
          <p:cNvSpPr>
            <a:spLocks noGrp="1"/>
          </p:cNvSpPr>
          <p:nvPr>
            <p:ph type="ftr" sz="quarter" idx="11"/>
          </p:nvPr>
        </p:nvSpPr>
        <p:spPr/>
        <p:txBody>
          <a:bodyPr/>
          <a:lstStyle/>
          <a:p>
            <a:endParaRPr lang="en-US" dirty="0"/>
          </a:p>
        </p:txBody>
      </p:sp>
      <p:sp>
        <p:nvSpPr>
          <p:cNvPr id="6" name="Pladsholder til slidenumm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769352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B61BEF0D-F0BB-DE4B-95CE-6DB70DBA9567}" type="datetimeFigureOut">
              <a:rPr lang="en-US" smtClean="0"/>
              <a:pPr/>
              <a:t>6/13/2018</a:t>
            </a:fld>
            <a:endParaRPr lang="en-US" dirty="0"/>
          </a:p>
        </p:txBody>
      </p:sp>
      <p:sp>
        <p:nvSpPr>
          <p:cNvPr id="5" name="Pladsholder til sidefod 4"/>
          <p:cNvSpPr>
            <a:spLocks noGrp="1"/>
          </p:cNvSpPr>
          <p:nvPr>
            <p:ph type="ftr" sz="quarter" idx="11"/>
          </p:nvPr>
        </p:nvSpPr>
        <p:spPr/>
        <p:txBody>
          <a:bodyPr/>
          <a:lstStyle/>
          <a:p>
            <a:endParaRPr lang="en-US" dirty="0"/>
          </a:p>
        </p:txBody>
      </p:sp>
      <p:sp>
        <p:nvSpPr>
          <p:cNvPr id="6" name="Pladsholder til slidenumm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99954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7088981" y="365125"/>
            <a:ext cx="2135981" cy="5811838"/>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681037" y="365125"/>
            <a:ext cx="6284119" cy="5811838"/>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B61BEF0D-F0BB-DE4B-95CE-6DB70DBA9567}" type="datetimeFigureOut">
              <a:rPr lang="en-US" smtClean="0"/>
              <a:pPr/>
              <a:t>6/13/2018</a:t>
            </a:fld>
            <a:endParaRPr lang="en-US" dirty="0"/>
          </a:p>
        </p:txBody>
      </p:sp>
      <p:sp>
        <p:nvSpPr>
          <p:cNvPr id="5" name="Pladsholder til sidefod 4"/>
          <p:cNvSpPr>
            <a:spLocks noGrp="1"/>
          </p:cNvSpPr>
          <p:nvPr>
            <p:ph type="ftr" sz="quarter" idx="11"/>
          </p:nvPr>
        </p:nvSpPr>
        <p:spPr/>
        <p:txBody>
          <a:bodyPr/>
          <a:lstStyle/>
          <a:p>
            <a:endParaRPr lang="en-US" dirty="0"/>
          </a:p>
        </p:txBody>
      </p:sp>
      <p:sp>
        <p:nvSpPr>
          <p:cNvPr id="6" name="Pladsholder til slidenumm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054274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B61BEF0D-F0BB-DE4B-95CE-6DB70DBA9567}" type="datetimeFigureOut">
              <a:rPr lang="en-US" smtClean="0"/>
              <a:pPr/>
              <a:t>6/13/2018</a:t>
            </a:fld>
            <a:endParaRPr lang="en-US" dirty="0"/>
          </a:p>
        </p:txBody>
      </p:sp>
      <p:sp>
        <p:nvSpPr>
          <p:cNvPr id="5" name="Pladsholder til sidefod 4"/>
          <p:cNvSpPr>
            <a:spLocks noGrp="1"/>
          </p:cNvSpPr>
          <p:nvPr>
            <p:ph type="ftr" sz="quarter" idx="11"/>
          </p:nvPr>
        </p:nvSpPr>
        <p:spPr/>
        <p:txBody>
          <a:bodyPr/>
          <a:lstStyle/>
          <a:p>
            <a:endParaRPr lang="en-US" dirty="0"/>
          </a:p>
        </p:txBody>
      </p:sp>
      <p:sp>
        <p:nvSpPr>
          <p:cNvPr id="6" name="Pladsholder til slidenumm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471049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675878" y="1709739"/>
            <a:ext cx="8543925" cy="2852737"/>
          </a:xfrm>
        </p:spPr>
        <p:txBody>
          <a:bodyPr anchor="b"/>
          <a:lstStyle>
            <a:lvl1pPr>
              <a:defRPr sz="4875"/>
            </a:lvl1pPr>
          </a:lstStyle>
          <a:p>
            <a:r>
              <a:rPr lang="da-DK" smtClean="0"/>
              <a:t>Klik for at redigere i master</a:t>
            </a:r>
            <a:endParaRPr lang="da-DK"/>
          </a:p>
        </p:txBody>
      </p:sp>
      <p:sp>
        <p:nvSpPr>
          <p:cNvPr id="3" name="Pladsholder til tekst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B61BEF0D-F0BB-DE4B-95CE-6DB70DBA9567}" type="datetimeFigureOut">
              <a:rPr lang="en-US" smtClean="0"/>
              <a:pPr/>
              <a:t>6/13/2018</a:t>
            </a:fld>
            <a:endParaRPr lang="en-US" dirty="0"/>
          </a:p>
        </p:txBody>
      </p:sp>
      <p:sp>
        <p:nvSpPr>
          <p:cNvPr id="5" name="Pladsholder til sidefod 4"/>
          <p:cNvSpPr>
            <a:spLocks noGrp="1"/>
          </p:cNvSpPr>
          <p:nvPr>
            <p:ph type="ftr" sz="quarter" idx="11"/>
          </p:nvPr>
        </p:nvSpPr>
        <p:spPr/>
        <p:txBody>
          <a:bodyPr/>
          <a:lstStyle/>
          <a:p>
            <a:endParaRPr lang="en-US" dirty="0"/>
          </a:p>
        </p:txBody>
      </p:sp>
      <p:sp>
        <p:nvSpPr>
          <p:cNvPr id="6" name="Pladsholder til slidenumm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780163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681038" y="1825625"/>
            <a:ext cx="4210050" cy="435133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5014913" y="1825625"/>
            <a:ext cx="4210050" cy="435133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B61BEF0D-F0BB-DE4B-95CE-6DB70DBA9567}" type="datetimeFigureOut">
              <a:rPr lang="en-US" smtClean="0"/>
              <a:pPr/>
              <a:t>6/13/2018</a:t>
            </a:fld>
            <a:endParaRPr lang="en-US" dirty="0"/>
          </a:p>
        </p:txBody>
      </p:sp>
      <p:sp>
        <p:nvSpPr>
          <p:cNvPr id="6" name="Pladsholder til sidefod 5"/>
          <p:cNvSpPr>
            <a:spLocks noGrp="1"/>
          </p:cNvSpPr>
          <p:nvPr>
            <p:ph type="ftr" sz="quarter" idx="11"/>
          </p:nvPr>
        </p:nvSpPr>
        <p:spPr/>
        <p:txBody>
          <a:bodyPr/>
          <a:lstStyle/>
          <a:p>
            <a:endParaRPr lang="en-US" dirty="0"/>
          </a:p>
        </p:txBody>
      </p:sp>
      <p:sp>
        <p:nvSpPr>
          <p:cNvPr id="7" name="Pladsholder til slidenumm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805016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682328" y="365126"/>
            <a:ext cx="8543925" cy="1325563"/>
          </a:xfrm>
        </p:spPr>
        <p:txBody>
          <a:bodyPr/>
          <a:lstStyle/>
          <a:p>
            <a:r>
              <a:rPr lang="da-DK" smtClean="0"/>
              <a:t>Klik for at redigere i master</a:t>
            </a:r>
            <a:endParaRPr lang="da-DK"/>
          </a:p>
        </p:txBody>
      </p:sp>
      <p:sp>
        <p:nvSpPr>
          <p:cNvPr id="3" name="Pladsholder til tekst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da-DK" smtClean="0"/>
              <a:t>Klik for at redigere i master</a:t>
            </a:r>
          </a:p>
        </p:txBody>
      </p:sp>
      <p:sp>
        <p:nvSpPr>
          <p:cNvPr id="4" name="Pladsholder til indhold 3"/>
          <p:cNvSpPr>
            <a:spLocks noGrp="1"/>
          </p:cNvSpPr>
          <p:nvPr>
            <p:ph sz="half" idx="2"/>
          </p:nvPr>
        </p:nvSpPr>
        <p:spPr>
          <a:xfrm>
            <a:off x="682328" y="2505075"/>
            <a:ext cx="4190702" cy="368458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da-DK" smtClean="0"/>
              <a:t>Klik for at redigere i master</a:t>
            </a:r>
          </a:p>
        </p:txBody>
      </p:sp>
      <p:sp>
        <p:nvSpPr>
          <p:cNvPr id="6" name="Pladsholder til indhold 5"/>
          <p:cNvSpPr>
            <a:spLocks noGrp="1"/>
          </p:cNvSpPr>
          <p:nvPr>
            <p:ph sz="quarter" idx="4"/>
          </p:nvPr>
        </p:nvSpPr>
        <p:spPr>
          <a:xfrm>
            <a:off x="5014913" y="2505075"/>
            <a:ext cx="4211340" cy="368458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B61BEF0D-F0BB-DE4B-95CE-6DB70DBA9567}" type="datetimeFigureOut">
              <a:rPr lang="en-US" smtClean="0"/>
              <a:pPr/>
              <a:t>6/13/2018</a:t>
            </a:fld>
            <a:endParaRPr lang="en-US" dirty="0"/>
          </a:p>
        </p:txBody>
      </p:sp>
      <p:sp>
        <p:nvSpPr>
          <p:cNvPr id="8" name="Pladsholder til sidefod 7"/>
          <p:cNvSpPr>
            <a:spLocks noGrp="1"/>
          </p:cNvSpPr>
          <p:nvPr>
            <p:ph type="ftr" sz="quarter" idx="11"/>
          </p:nvPr>
        </p:nvSpPr>
        <p:spPr/>
        <p:txBody>
          <a:bodyPr/>
          <a:lstStyle/>
          <a:p>
            <a:endParaRPr lang="en-US" dirty="0"/>
          </a:p>
        </p:txBody>
      </p:sp>
      <p:sp>
        <p:nvSpPr>
          <p:cNvPr id="9" name="Pladsholder til slidenumm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722992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B61BEF0D-F0BB-DE4B-95CE-6DB70DBA9567}" type="datetimeFigureOut">
              <a:rPr lang="en-US" smtClean="0"/>
              <a:pPr/>
              <a:t>6/13/2018</a:t>
            </a:fld>
            <a:endParaRPr lang="en-US" dirty="0"/>
          </a:p>
        </p:txBody>
      </p:sp>
      <p:sp>
        <p:nvSpPr>
          <p:cNvPr id="4" name="Pladsholder til sidefod 3"/>
          <p:cNvSpPr>
            <a:spLocks noGrp="1"/>
          </p:cNvSpPr>
          <p:nvPr>
            <p:ph type="ftr" sz="quarter" idx="11"/>
          </p:nvPr>
        </p:nvSpPr>
        <p:spPr/>
        <p:txBody>
          <a:bodyPr/>
          <a:lstStyle/>
          <a:p>
            <a:endParaRPr lang="en-US" dirty="0"/>
          </a:p>
        </p:txBody>
      </p:sp>
      <p:sp>
        <p:nvSpPr>
          <p:cNvPr id="5" name="Pladsholder til slidenummer 4"/>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952154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B61BEF0D-F0BB-DE4B-95CE-6DB70DBA9567}" type="datetimeFigureOut">
              <a:rPr lang="en-US" smtClean="0"/>
              <a:pPr/>
              <a:t>6/13/2018</a:t>
            </a:fld>
            <a:endParaRPr lang="en-US" dirty="0"/>
          </a:p>
        </p:txBody>
      </p:sp>
      <p:sp>
        <p:nvSpPr>
          <p:cNvPr id="3" name="Pladsholder til sidefod 2"/>
          <p:cNvSpPr>
            <a:spLocks noGrp="1"/>
          </p:cNvSpPr>
          <p:nvPr>
            <p:ph type="ftr" sz="quarter" idx="11"/>
          </p:nvPr>
        </p:nvSpPr>
        <p:spPr/>
        <p:txBody>
          <a:bodyPr/>
          <a:lstStyle/>
          <a:p>
            <a:endParaRPr lang="en-US" dirty="0"/>
          </a:p>
        </p:txBody>
      </p:sp>
      <p:sp>
        <p:nvSpPr>
          <p:cNvPr id="4" name="Pladsholder til slidenummer 3"/>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602363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682328" y="457200"/>
            <a:ext cx="3194943" cy="1600200"/>
          </a:xfrm>
        </p:spPr>
        <p:txBody>
          <a:bodyPr anchor="b"/>
          <a:lstStyle>
            <a:lvl1pPr>
              <a:defRPr sz="2600"/>
            </a:lvl1pPr>
          </a:lstStyle>
          <a:p>
            <a:r>
              <a:rPr lang="da-DK" smtClean="0"/>
              <a:t>Klik for at redigere i master</a:t>
            </a:r>
            <a:endParaRPr lang="da-DK"/>
          </a:p>
        </p:txBody>
      </p:sp>
      <p:sp>
        <p:nvSpPr>
          <p:cNvPr id="3" name="Pladsholder til indhold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B61BEF0D-F0BB-DE4B-95CE-6DB70DBA9567}" type="datetimeFigureOut">
              <a:rPr lang="en-US" smtClean="0"/>
              <a:pPr/>
              <a:t>6/13/2018</a:t>
            </a:fld>
            <a:endParaRPr lang="en-US" dirty="0"/>
          </a:p>
        </p:txBody>
      </p:sp>
      <p:sp>
        <p:nvSpPr>
          <p:cNvPr id="6" name="Pladsholder til sidefod 5"/>
          <p:cNvSpPr>
            <a:spLocks noGrp="1"/>
          </p:cNvSpPr>
          <p:nvPr>
            <p:ph type="ftr" sz="quarter" idx="11"/>
          </p:nvPr>
        </p:nvSpPr>
        <p:spPr/>
        <p:txBody>
          <a:bodyPr/>
          <a:lstStyle/>
          <a:p>
            <a:endParaRPr lang="en-US" dirty="0"/>
          </a:p>
        </p:txBody>
      </p:sp>
      <p:sp>
        <p:nvSpPr>
          <p:cNvPr id="7" name="Pladsholder til slidenumm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393609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682328" y="457200"/>
            <a:ext cx="3194943" cy="1600200"/>
          </a:xfrm>
        </p:spPr>
        <p:txBody>
          <a:bodyPr anchor="b"/>
          <a:lstStyle>
            <a:lvl1pPr>
              <a:defRPr sz="2600"/>
            </a:lvl1pPr>
          </a:lstStyle>
          <a:p>
            <a:r>
              <a:rPr lang="da-DK" smtClean="0"/>
              <a:t>Klik for at redigere i master</a:t>
            </a:r>
            <a:endParaRPr lang="da-DK"/>
          </a:p>
        </p:txBody>
      </p:sp>
      <p:sp>
        <p:nvSpPr>
          <p:cNvPr id="3" name="Pladsholder til billede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lang="da-DK"/>
          </a:p>
        </p:txBody>
      </p:sp>
      <p:sp>
        <p:nvSpPr>
          <p:cNvPr id="4" name="Pladsholder til tekst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B61BEF0D-F0BB-DE4B-95CE-6DB70DBA9567}" type="datetimeFigureOut">
              <a:rPr lang="en-US" smtClean="0"/>
              <a:pPr/>
              <a:t>6/13/2018</a:t>
            </a:fld>
            <a:endParaRPr lang="en-US" dirty="0"/>
          </a:p>
        </p:txBody>
      </p:sp>
      <p:sp>
        <p:nvSpPr>
          <p:cNvPr id="6" name="Pladsholder til sidefod 5"/>
          <p:cNvSpPr>
            <a:spLocks noGrp="1"/>
          </p:cNvSpPr>
          <p:nvPr>
            <p:ph type="ftr" sz="quarter" idx="11"/>
          </p:nvPr>
        </p:nvSpPr>
        <p:spPr/>
        <p:txBody>
          <a:bodyPr/>
          <a:lstStyle/>
          <a:p>
            <a:endParaRPr lang="en-US" dirty="0"/>
          </a:p>
        </p:txBody>
      </p:sp>
      <p:sp>
        <p:nvSpPr>
          <p:cNvPr id="7" name="Pladsholder til slidenumm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098134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effectLst/>
      </p:bgPr>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B61BEF0D-F0BB-DE4B-95CE-6DB70DBA9567}" type="datetimeFigureOut">
              <a:rPr lang="en-US" smtClean="0"/>
              <a:pPr/>
              <a:t>6/13/2018</a:t>
            </a:fld>
            <a:endParaRPr lang="en-US" dirty="0"/>
          </a:p>
        </p:txBody>
      </p:sp>
      <p:sp>
        <p:nvSpPr>
          <p:cNvPr id="5" name="Pladsholder til sidefod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lang="en-US" dirty="0"/>
          </a:p>
        </p:txBody>
      </p:sp>
      <p:sp>
        <p:nvSpPr>
          <p:cNvPr id="6" name="Pladsholder til slidenumm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D57F1E4F-1CFF-5643-939E-217C01CDF565}" type="slidenum">
              <a:rPr lang="en-US" smtClean="0"/>
              <a:pPr/>
              <a:t>‹nr.›</a:t>
            </a:fld>
            <a:endParaRPr lang="en-US" dirty="0"/>
          </a:p>
        </p:txBody>
      </p:sp>
      <p:pic>
        <p:nvPicPr>
          <p:cNvPr id="7" name="Picture 15" descr="fa_logo1"/>
          <p:cNvPicPr>
            <a:picLocks noChangeAspect="1" noChangeArrowheads="1"/>
          </p:cNvPicPr>
          <p:nvPr userDrawn="1"/>
        </p:nvPicPr>
        <p:blipFill>
          <a:blip r:embed="rId13" cstate="print"/>
          <a:srcRect l="180" t="5045" r="10190"/>
          <a:stretch>
            <a:fillRect/>
          </a:stretch>
        </p:blipFill>
        <p:spPr bwMode="auto">
          <a:xfrm>
            <a:off x="19050" y="6173788"/>
            <a:ext cx="9812338" cy="684212"/>
          </a:xfrm>
          <a:prstGeom prst="rect">
            <a:avLst/>
          </a:prstGeom>
          <a:noFill/>
          <a:ln w="9525">
            <a:noFill/>
            <a:miter lim="800000"/>
            <a:headEnd/>
            <a:tailEnd/>
          </a:ln>
        </p:spPr>
      </p:pic>
      <p:sp>
        <p:nvSpPr>
          <p:cNvPr id="8" name="Text Box 11"/>
          <p:cNvSpPr txBox="1">
            <a:spLocks noChangeArrowheads="1"/>
          </p:cNvSpPr>
          <p:nvPr userDrawn="1"/>
        </p:nvSpPr>
        <p:spPr bwMode="auto">
          <a:xfrm>
            <a:off x="4232275" y="6477000"/>
            <a:ext cx="1403350" cy="214313"/>
          </a:xfrm>
          <a:prstGeom prst="rect">
            <a:avLst/>
          </a:prstGeom>
          <a:noFill/>
          <a:ln w="9525">
            <a:noFill/>
            <a:miter lim="800000"/>
            <a:headEnd/>
            <a:tailEnd/>
          </a:ln>
          <a:effectLst/>
        </p:spPr>
        <p:txBody>
          <a:bodyPr>
            <a:spAutoFit/>
          </a:bodyPr>
          <a:lstStyle/>
          <a:p>
            <a:pPr>
              <a:spcBef>
                <a:spcPct val="50000"/>
              </a:spcBef>
              <a:defRPr/>
            </a:pPr>
            <a:fld id="{4262839E-0716-4DE3-8268-C6B0E69A16F6}" type="datetime2">
              <a:rPr lang="da-DK" sz="800"/>
              <a:pPr>
                <a:spcBef>
                  <a:spcPct val="50000"/>
                </a:spcBef>
                <a:defRPr/>
              </a:pPr>
              <a:t>13. juni 2018</a:t>
            </a:fld>
            <a:endParaRPr lang="da-DK" sz="800"/>
          </a:p>
        </p:txBody>
      </p:sp>
      <p:pic>
        <p:nvPicPr>
          <p:cNvPr id="9" name="Picture 17" descr="Grafisk_element_4F"/>
          <p:cNvPicPr>
            <a:picLocks noChangeAspect="1" noChangeArrowheads="1"/>
          </p:cNvPicPr>
          <p:nvPr userDrawn="1"/>
        </p:nvPicPr>
        <p:blipFill>
          <a:blip r:embed="rId14" cstate="print"/>
          <a:srcRect/>
          <a:stretch>
            <a:fillRect/>
          </a:stretch>
        </p:blipFill>
        <p:spPr bwMode="auto">
          <a:xfrm>
            <a:off x="8697913" y="5734050"/>
            <a:ext cx="992187" cy="1008063"/>
          </a:xfrm>
          <a:prstGeom prst="rect">
            <a:avLst/>
          </a:prstGeom>
          <a:noFill/>
          <a:ln w="9525">
            <a:noFill/>
            <a:miter lim="800000"/>
            <a:headEnd/>
            <a:tailEnd/>
          </a:ln>
        </p:spPr>
      </p:pic>
    </p:spTree>
    <p:extLst>
      <p:ext uri="{BB962C8B-B14F-4D97-AF65-F5344CB8AC3E}">
        <p14:creationId xmlns:p14="http://schemas.microsoft.com/office/powerpoint/2010/main" val="177351924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742950" rtl="0" eaLnBrk="1" latinLnBrk="0" hangingPunct="1">
        <a:lnSpc>
          <a:spcPct val="90000"/>
        </a:lnSpc>
        <a:spcBef>
          <a:spcPct val="0"/>
        </a:spcBef>
        <a:buNone/>
        <a:defRPr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p:bodyStyle>
    <p:otherStyle>
      <a:defPPr>
        <a:defRPr lang="da-DK"/>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fredericia.halbooking.dk/"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fredericia.halbooking.dk/"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retsinformation.dk/forms/r0710.aspx?id=13815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idx="1"/>
          </p:nvPr>
        </p:nvSpPr>
        <p:spPr>
          <a:xfrm>
            <a:off x="762000" y="1905000"/>
            <a:ext cx="8420100" cy="4188296"/>
          </a:xfrm>
        </p:spPr>
        <p:txBody>
          <a:bodyPr>
            <a:normAutofit/>
          </a:bodyPr>
          <a:lstStyle/>
          <a:p>
            <a:pPr marL="0" lvl="0" indent="0">
              <a:buNone/>
            </a:pPr>
            <a:r>
              <a:rPr lang="da-DK" sz="4800" b="1" dirty="0"/>
              <a:t>Præsentation af folkeoplysningsområdet</a:t>
            </a:r>
            <a:endParaRPr lang="da-DK" sz="4800" dirty="0" smtClean="0">
              <a:solidFill>
                <a:schemeClr val="tx1"/>
              </a:solidFill>
            </a:endParaRPr>
          </a:p>
        </p:txBody>
      </p:sp>
    </p:spTree>
    <p:extLst>
      <p:ext uri="{BB962C8B-B14F-4D97-AF65-F5344CB8AC3E}">
        <p14:creationId xmlns:p14="http://schemas.microsoft.com/office/powerpoint/2010/main" val="22182392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4000" b="1" dirty="0" smtClean="0"/>
              <a:t>Folkeoplysningsrådet</a:t>
            </a:r>
            <a:endParaRPr lang="da-DK" sz="4000" dirty="0"/>
          </a:p>
        </p:txBody>
      </p:sp>
      <p:sp>
        <p:nvSpPr>
          <p:cNvPr id="3" name="Pladsholder til indhold 2"/>
          <p:cNvSpPr>
            <a:spLocks noGrp="1"/>
          </p:cNvSpPr>
          <p:nvPr>
            <p:ph idx="1"/>
          </p:nvPr>
        </p:nvSpPr>
        <p:spPr/>
        <p:txBody>
          <a:bodyPr>
            <a:normAutofit/>
          </a:bodyPr>
          <a:lstStyle/>
          <a:p>
            <a:pPr marL="0" indent="0">
              <a:buNone/>
            </a:pPr>
            <a:r>
              <a:rPr lang="da-DK" sz="2000" b="1" dirty="0" smtClean="0"/>
              <a:t>Tilsynsbesøg</a:t>
            </a:r>
          </a:p>
          <a:p>
            <a:pPr marL="0" indent="0">
              <a:buNone/>
            </a:pPr>
            <a:r>
              <a:rPr lang="da-DK" sz="2000" dirty="0" smtClean="0"/>
              <a:t>Målet er at Folkeoplysningsrådet sammen med Kultur &amp; Idræt årligt besøger omkring 20 forskellige foreninger.</a:t>
            </a:r>
          </a:p>
          <a:p>
            <a:r>
              <a:rPr lang="da-DK" sz="2000" dirty="0" smtClean="0"/>
              <a:t>Tilsynsbesøgene tematiseres, så gruppen af foreninger der besøges ligner hinanden – eks. vandsportsforeninger, kulturelle foreninger osv.</a:t>
            </a:r>
          </a:p>
          <a:p>
            <a:r>
              <a:rPr lang="da-DK" sz="2000" dirty="0" smtClean="0"/>
              <a:t>Tilsynsbesøgene varer typisk 1½ time og inkluderer en snak med foreningens bestyrelse og deltagelse eller overværelse af en aktivitet.</a:t>
            </a:r>
          </a:p>
          <a:p>
            <a:r>
              <a:rPr lang="da-DK" sz="2000" dirty="0" smtClean="0"/>
              <a:t>Ved tilsynsbesøget bruges et fastlagt skema, men en række punkter til drøftelse.</a:t>
            </a:r>
          </a:p>
          <a:p>
            <a:r>
              <a:rPr lang="da-DK" sz="2000" dirty="0" smtClean="0"/>
              <a:t>Tilsynsbesøgene skal dels kontrollere at der er tale om folkeoplysende aktiviteter og dels sikre en dialog med foreningen omkring dens daglige virke.</a:t>
            </a:r>
            <a:endParaRPr lang="da-DK" sz="2000" dirty="0"/>
          </a:p>
        </p:txBody>
      </p:sp>
    </p:spTree>
    <p:extLst>
      <p:ext uri="{BB962C8B-B14F-4D97-AF65-F5344CB8AC3E}">
        <p14:creationId xmlns:p14="http://schemas.microsoft.com/office/powerpoint/2010/main" val="32733310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4000" b="1" dirty="0" smtClean="0"/>
              <a:t>3. Folkeoplysningsområdet </a:t>
            </a:r>
            <a:r>
              <a:rPr lang="da-DK" sz="4000" b="1" dirty="0"/>
              <a:t>i Fredericia</a:t>
            </a:r>
            <a:endParaRPr lang="da-DK" sz="4000" dirty="0"/>
          </a:p>
        </p:txBody>
      </p:sp>
      <p:sp>
        <p:nvSpPr>
          <p:cNvPr id="3" name="Pladsholder til indhold 2"/>
          <p:cNvSpPr>
            <a:spLocks noGrp="1"/>
          </p:cNvSpPr>
          <p:nvPr>
            <p:ph idx="1"/>
          </p:nvPr>
        </p:nvSpPr>
        <p:spPr/>
        <p:txBody>
          <a:bodyPr>
            <a:normAutofit/>
          </a:bodyPr>
          <a:lstStyle/>
          <a:p>
            <a:pPr marL="0" indent="0">
              <a:buNone/>
            </a:pPr>
            <a:r>
              <a:rPr lang="da-DK" sz="2000" b="1" dirty="0" smtClean="0"/>
              <a:t>Godkendte folkeoplysende foreninger i Fredericia</a:t>
            </a:r>
          </a:p>
          <a:p>
            <a:pPr marL="0" indent="0">
              <a:buNone/>
            </a:pPr>
            <a:endParaRPr lang="da-DK" sz="2000" b="1" dirty="0" smtClean="0"/>
          </a:p>
          <a:p>
            <a:pPr marL="0" indent="0">
              <a:buNone/>
            </a:pPr>
            <a:r>
              <a:rPr lang="da-DK" sz="2000" b="1" dirty="0" smtClean="0"/>
              <a:t>Frivillige folkeoplysende foreninger</a:t>
            </a:r>
          </a:p>
          <a:p>
            <a:r>
              <a:rPr lang="da-DK" sz="2000" dirty="0" smtClean="0"/>
              <a:t>10 spejdergrupper (under DDS, FDF og KFUM)</a:t>
            </a:r>
          </a:p>
          <a:p>
            <a:r>
              <a:rPr lang="da-DK" sz="2000" dirty="0" smtClean="0"/>
              <a:t>72 idrætsforeninger (BPI og TGI dog under 1) (i alt 4 hovedforeninger)</a:t>
            </a:r>
            <a:endParaRPr lang="da-DK" sz="2000" dirty="0"/>
          </a:p>
          <a:p>
            <a:r>
              <a:rPr lang="da-DK" sz="2000" dirty="0" smtClean="0"/>
              <a:t>23 andre godkendte foreninger (kulturelle, etniske, politiske og religiøse)</a:t>
            </a:r>
          </a:p>
          <a:p>
            <a:endParaRPr lang="da-DK" sz="2000" dirty="0" smtClean="0"/>
          </a:p>
          <a:p>
            <a:pPr marL="0" indent="0">
              <a:buNone/>
            </a:pPr>
            <a:r>
              <a:rPr lang="da-DK" sz="2000" b="1" dirty="0" smtClean="0"/>
              <a:t>Folkeoplysende foreninger med voksenundervisning</a:t>
            </a:r>
          </a:p>
          <a:p>
            <a:r>
              <a:rPr lang="da-DK" sz="2000" dirty="0" smtClean="0"/>
              <a:t>10 aftenskoler</a:t>
            </a:r>
          </a:p>
          <a:p>
            <a:endParaRPr lang="da-DK" sz="2000" b="1" dirty="0"/>
          </a:p>
        </p:txBody>
      </p:sp>
    </p:spTree>
    <p:extLst>
      <p:ext uri="{BB962C8B-B14F-4D97-AF65-F5344CB8AC3E}">
        <p14:creationId xmlns:p14="http://schemas.microsoft.com/office/powerpoint/2010/main" val="33865185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4000" b="1" dirty="0" smtClean="0"/>
              <a:t>Folkeoplysningsområdet i Fredericia</a:t>
            </a:r>
            <a:endParaRPr lang="da-DK" sz="4000" b="1" dirty="0"/>
          </a:p>
        </p:txBody>
      </p:sp>
      <p:sp>
        <p:nvSpPr>
          <p:cNvPr id="3" name="Pladsholder til indhold 2"/>
          <p:cNvSpPr>
            <a:spLocks noGrp="1"/>
          </p:cNvSpPr>
          <p:nvPr>
            <p:ph idx="1"/>
          </p:nvPr>
        </p:nvSpPr>
        <p:spPr/>
        <p:txBody>
          <a:bodyPr/>
          <a:lstStyle/>
          <a:p>
            <a:pPr lvl="0">
              <a:buNone/>
            </a:pPr>
            <a:r>
              <a:rPr lang="da-DK" sz="2000" b="1" dirty="0" smtClean="0">
                <a:solidFill>
                  <a:schemeClr val="tx1"/>
                </a:solidFill>
                <a:latin typeface="+mn-lt"/>
                <a:ea typeface="+mn-ea"/>
                <a:cs typeface="+mn-cs"/>
              </a:rPr>
              <a:t>Tilskudsmuligheder for </a:t>
            </a:r>
            <a:r>
              <a:rPr lang="da-DK" sz="2000" b="1" dirty="0" smtClean="0">
                <a:solidFill>
                  <a:schemeClr val="tx1"/>
                </a:solidFill>
                <a:latin typeface="+mn-lt"/>
                <a:ea typeface="+mn-ea"/>
                <a:cs typeface="+mn-cs"/>
              </a:rPr>
              <a:t>de folkeoplysende foreninger i Fredericia</a:t>
            </a:r>
          </a:p>
          <a:p>
            <a:pPr lvl="0">
              <a:buNone/>
            </a:pPr>
            <a:endParaRPr lang="da-DK" sz="2000" b="1" dirty="0" smtClean="0"/>
          </a:p>
          <a:p>
            <a:pPr lvl="0">
              <a:buNone/>
            </a:pPr>
            <a:r>
              <a:rPr lang="da-DK" sz="2000" b="1" dirty="0" smtClean="0"/>
              <a:t>Frivillige </a:t>
            </a:r>
            <a:r>
              <a:rPr lang="da-DK" sz="2000" b="1" dirty="0" smtClean="0"/>
              <a:t>folkeoplysende foreninger</a:t>
            </a:r>
          </a:p>
          <a:p>
            <a:pPr lvl="0"/>
            <a:r>
              <a:rPr lang="da-DK" sz="2000" dirty="0" smtClean="0">
                <a:solidFill>
                  <a:schemeClr val="tx1"/>
                </a:solidFill>
                <a:latin typeface="+mn-lt"/>
                <a:ea typeface="+mn-ea"/>
                <a:cs typeface="+mn-cs"/>
              </a:rPr>
              <a:t>Fredericia Ordningen (revideret pr. 1.1.2017)</a:t>
            </a:r>
            <a:endParaRPr lang="da-DK" sz="2000" dirty="0" smtClean="0">
              <a:solidFill>
                <a:schemeClr val="tx1"/>
              </a:solidFill>
              <a:latin typeface="+mn-lt"/>
              <a:ea typeface="+mn-ea"/>
              <a:cs typeface="+mn-cs"/>
            </a:endParaRPr>
          </a:p>
          <a:p>
            <a:pPr marL="0" lvl="0" indent="0">
              <a:buNone/>
            </a:pPr>
            <a:r>
              <a:rPr lang="da-DK" sz="2000" dirty="0" smtClean="0"/>
              <a:t> - herunder forenings-, medlems- og kursustilskud</a:t>
            </a:r>
            <a:endParaRPr lang="da-DK" sz="2000" dirty="0" smtClean="0">
              <a:solidFill>
                <a:schemeClr val="tx1"/>
              </a:solidFill>
              <a:latin typeface="+mn-lt"/>
              <a:ea typeface="+mn-ea"/>
              <a:cs typeface="+mn-cs"/>
            </a:endParaRPr>
          </a:p>
          <a:p>
            <a:pPr lvl="0"/>
            <a:r>
              <a:rPr lang="da-DK" sz="2000" dirty="0" smtClean="0"/>
              <a:t>Lokaletilskud</a:t>
            </a:r>
          </a:p>
          <a:p>
            <a:pPr lvl="0"/>
            <a:r>
              <a:rPr lang="da-DK" sz="2000" dirty="0" smtClean="0">
                <a:solidFill>
                  <a:schemeClr val="tx1"/>
                </a:solidFill>
                <a:latin typeface="+mn-lt"/>
                <a:ea typeface="+mn-ea"/>
                <a:cs typeface="+mn-cs"/>
              </a:rPr>
              <a:t>Ekstraordinært </a:t>
            </a:r>
            <a:r>
              <a:rPr lang="da-DK" sz="2000" dirty="0" smtClean="0">
                <a:solidFill>
                  <a:schemeClr val="tx1"/>
                </a:solidFill>
                <a:latin typeface="+mn-lt"/>
                <a:ea typeface="+mn-ea"/>
                <a:cs typeface="+mn-cs"/>
              </a:rPr>
              <a:t>lokaletilskud – går videre til godkendelse i Kultur- og Idrætsudvalget</a:t>
            </a:r>
          </a:p>
          <a:p>
            <a:pPr lvl="0"/>
            <a:r>
              <a:rPr lang="da-DK" sz="2000" dirty="0" smtClean="0"/>
              <a:t>Klimaskærmspulje til idrætsforeninger</a:t>
            </a:r>
            <a:endParaRPr lang="da-DK" sz="2000" dirty="0" smtClean="0">
              <a:solidFill>
                <a:schemeClr val="tx1"/>
              </a:solidFill>
              <a:latin typeface="+mn-lt"/>
              <a:ea typeface="+mn-ea"/>
              <a:cs typeface="+mn-cs"/>
            </a:endParaRPr>
          </a:p>
          <a:p>
            <a:pPr lvl="0"/>
            <a:r>
              <a:rPr lang="da-DK" sz="2000" dirty="0" smtClean="0"/>
              <a:t>Direkte ansøgninger til Kultur- og Idrætsudvalget</a:t>
            </a:r>
            <a:endParaRPr lang="da-DK" sz="2000" dirty="0" smtClean="0">
              <a:solidFill>
                <a:schemeClr val="tx1"/>
              </a:solidFill>
              <a:latin typeface="+mn-lt"/>
              <a:ea typeface="+mn-ea"/>
              <a:cs typeface="+mn-cs"/>
            </a:endParaRPr>
          </a:p>
          <a:p>
            <a:pPr lvl="0">
              <a:buNone/>
            </a:pPr>
            <a:endParaRPr lang="da-DK" sz="2000" dirty="0" smtClean="0">
              <a:solidFill>
                <a:schemeClr val="tx1"/>
              </a:solidFill>
              <a:latin typeface="+mn-lt"/>
              <a:ea typeface="+mn-ea"/>
              <a:cs typeface="+mn-cs"/>
            </a:endParaRPr>
          </a:p>
          <a:p>
            <a:pPr lvl="0">
              <a:buNone/>
            </a:pPr>
            <a:endParaRPr lang="da-DK" sz="2000" b="1" dirty="0" smtClean="0">
              <a:solidFill>
                <a:schemeClr val="tx1"/>
              </a:solidFill>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4000" b="1" dirty="0"/>
              <a:t>Folkeoplysningsområdet i Fredericia</a:t>
            </a:r>
            <a:endParaRPr lang="da-DK" sz="4000" dirty="0"/>
          </a:p>
        </p:txBody>
      </p:sp>
      <p:sp>
        <p:nvSpPr>
          <p:cNvPr id="3" name="Pladsholder til indhold 2"/>
          <p:cNvSpPr>
            <a:spLocks noGrp="1"/>
          </p:cNvSpPr>
          <p:nvPr>
            <p:ph idx="1"/>
          </p:nvPr>
        </p:nvSpPr>
        <p:spPr/>
        <p:txBody>
          <a:bodyPr>
            <a:normAutofit lnSpcReduction="10000"/>
          </a:bodyPr>
          <a:lstStyle/>
          <a:p>
            <a:r>
              <a:rPr lang="da-DK" sz="2000" b="1" dirty="0" smtClean="0"/>
              <a:t>Fredericia Ordningen</a:t>
            </a:r>
            <a:endParaRPr lang="da-DK" sz="2000" dirty="0" smtClean="0"/>
          </a:p>
          <a:p>
            <a:r>
              <a:rPr lang="da-DK" sz="2000" dirty="0" smtClean="0"/>
              <a:t>Alle foreninger er ligestillede og kan søge det samme tilskud</a:t>
            </a:r>
          </a:p>
          <a:p>
            <a:r>
              <a:rPr lang="da-DK" sz="2000" dirty="0" smtClean="0"/>
              <a:t>Foreningen </a:t>
            </a:r>
            <a:r>
              <a:rPr lang="da-DK" sz="2000" dirty="0"/>
              <a:t>skal være godkendt som en frivillig folkeoplysende forening hjemmehørende i Fredericia kommune og have </a:t>
            </a:r>
            <a:r>
              <a:rPr lang="da-DK" sz="2000" u="sng" dirty="0"/>
              <a:t>kontinuerlige</a:t>
            </a:r>
            <a:r>
              <a:rPr lang="da-DK" sz="2000" dirty="0"/>
              <a:t> </a:t>
            </a:r>
            <a:r>
              <a:rPr lang="da-DK" sz="2000" u="sng" dirty="0"/>
              <a:t>aktiviteter</a:t>
            </a:r>
            <a:r>
              <a:rPr lang="da-DK" sz="2000" dirty="0"/>
              <a:t> for børn og unge.</a:t>
            </a:r>
          </a:p>
          <a:p>
            <a:pPr lvl="0"/>
            <a:r>
              <a:rPr lang="da-DK" sz="2000" dirty="0"/>
              <a:t>Foreningen skal have mindst 10 aktive medlemmer under 25 år, det accepteres dog, at en forening i et år kun har 5 aktive medlemmer under 25 år.</a:t>
            </a:r>
          </a:p>
          <a:p>
            <a:r>
              <a:rPr lang="da-DK" sz="2000" dirty="0"/>
              <a:t>Kravet om mindstekontingent slettes – men jf. Folkeoplysningsloven gives der kun tilskud til betalende medlemmer</a:t>
            </a:r>
            <a:r>
              <a:rPr lang="da-DK" sz="2000" dirty="0" smtClean="0"/>
              <a:t>.</a:t>
            </a:r>
          </a:p>
          <a:p>
            <a:r>
              <a:rPr lang="da-DK" sz="2000" dirty="0"/>
              <a:t>70 % af den samlede tilskudsramme anvendes til Forenings- og Medlemstilskud. Først fordeles foreningstilskud, herefter medlemstilskud, der er variabelt. </a:t>
            </a:r>
          </a:p>
          <a:p>
            <a:r>
              <a:rPr lang="da-DK" sz="2000" dirty="0"/>
              <a:t>30 % af den samlede tilskudsramme anvendes til Kursustilskud. Eventuelt overskud overføres til året efter.</a:t>
            </a:r>
          </a:p>
          <a:p>
            <a:endParaRPr lang="da-DK" sz="2000" dirty="0"/>
          </a:p>
          <a:p>
            <a:endParaRPr lang="da-DK" sz="2000" b="1" dirty="0"/>
          </a:p>
        </p:txBody>
      </p:sp>
    </p:spTree>
    <p:extLst>
      <p:ext uri="{BB962C8B-B14F-4D97-AF65-F5344CB8AC3E}">
        <p14:creationId xmlns:p14="http://schemas.microsoft.com/office/powerpoint/2010/main" val="235182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4000" b="1" dirty="0"/>
              <a:t>Folkeoplysningsområdet i Fredericia</a:t>
            </a:r>
            <a:endParaRPr lang="da-DK" sz="4000" dirty="0"/>
          </a:p>
        </p:txBody>
      </p:sp>
      <p:sp>
        <p:nvSpPr>
          <p:cNvPr id="3" name="Pladsholder til indhold 2"/>
          <p:cNvSpPr>
            <a:spLocks noGrp="1"/>
          </p:cNvSpPr>
          <p:nvPr>
            <p:ph idx="1"/>
          </p:nvPr>
        </p:nvSpPr>
        <p:spPr/>
        <p:txBody>
          <a:bodyPr/>
          <a:lstStyle/>
          <a:p>
            <a:r>
              <a:rPr lang="da-DK" sz="2000" b="1" dirty="0"/>
              <a:t>Fredericia Ordningen</a:t>
            </a:r>
            <a:endParaRPr lang="da-DK" sz="2000" dirty="0"/>
          </a:p>
          <a:p>
            <a:pPr>
              <a:buNone/>
            </a:pPr>
            <a:r>
              <a:rPr lang="da-DK" sz="2000" u="sng" dirty="0"/>
              <a:t>Foreningstilskud en gang årligt</a:t>
            </a:r>
          </a:p>
          <a:p>
            <a:r>
              <a:rPr lang="da-DK" sz="2000" dirty="0"/>
              <a:t>Opgørelse pr. år – udbetales på baggrund af sidste års tal til det kommende år (i </a:t>
            </a:r>
            <a:r>
              <a:rPr lang="da-DK" sz="2000" dirty="0" smtClean="0"/>
              <a:t>april/maj).</a:t>
            </a:r>
            <a:endParaRPr lang="da-DK" sz="2000" dirty="0"/>
          </a:p>
          <a:p>
            <a:r>
              <a:rPr lang="da-DK" sz="2000" dirty="0"/>
              <a:t>Tilskuddet udbetales til alle foreninger med eget årsregnskab og eget CVR nr. </a:t>
            </a:r>
          </a:p>
          <a:p>
            <a:r>
              <a:rPr lang="da-DK" sz="2000" dirty="0"/>
              <a:t>Tilskuddet er 3.000 kr. pr år.</a:t>
            </a:r>
          </a:p>
          <a:p>
            <a:pPr>
              <a:buNone/>
            </a:pPr>
            <a:r>
              <a:rPr lang="da-DK" sz="2000" u="sng" dirty="0"/>
              <a:t>Medlemstilskud en gang årligt</a:t>
            </a:r>
          </a:p>
          <a:p>
            <a:r>
              <a:rPr lang="da-DK" sz="2000" dirty="0"/>
              <a:t>Opgørelse samtidig med foreningstilskud.</a:t>
            </a:r>
          </a:p>
          <a:p>
            <a:r>
              <a:rPr lang="da-DK" sz="2000" dirty="0"/>
              <a:t>Tilskud til alle medlemmer under 25 år inden for et år.</a:t>
            </a:r>
          </a:p>
          <a:p>
            <a:r>
              <a:rPr lang="da-DK" sz="2000" dirty="0"/>
              <a:t>Variabelt tilskud (forventet ca. </a:t>
            </a:r>
            <a:r>
              <a:rPr lang="da-DK" sz="2000" dirty="0" smtClean="0"/>
              <a:t>200 </a:t>
            </a:r>
            <a:r>
              <a:rPr lang="da-DK" sz="2000" dirty="0"/>
              <a:t>kr. pr. medlem pr. år)</a:t>
            </a:r>
          </a:p>
          <a:p>
            <a:endParaRPr lang="da-DK" dirty="0"/>
          </a:p>
        </p:txBody>
      </p:sp>
    </p:spTree>
    <p:extLst>
      <p:ext uri="{BB962C8B-B14F-4D97-AF65-F5344CB8AC3E}">
        <p14:creationId xmlns:p14="http://schemas.microsoft.com/office/powerpoint/2010/main" val="3877140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4000" b="1" dirty="0"/>
              <a:t>Folkeoplysningsområdet i Fredericia</a:t>
            </a:r>
            <a:endParaRPr lang="da-DK" sz="4000" dirty="0"/>
          </a:p>
        </p:txBody>
      </p:sp>
      <p:sp>
        <p:nvSpPr>
          <p:cNvPr id="3" name="Pladsholder til indhold 2"/>
          <p:cNvSpPr>
            <a:spLocks noGrp="1"/>
          </p:cNvSpPr>
          <p:nvPr>
            <p:ph idx="1"/>
          </p:nvPr>
        </p:nvSpPr>
        <p:spPr/>
        <p:txBody>
          <a:bodyPr>
            <a:normAutofit/>
          </a:bodyPr>
          <a:lstStyle/>
          <a:p>
            <a:r>
              <a:rPr lang="da-DK" sz="2000" b="1" dirty="0" smtClean="0"/>
              <a:t>Fredericia Ordningen</a:t>
            </a:r>
          </a:p>
          <a:p>
            <a:pPr>
              <a:buNone/>
            </a:pPr>
            <a:r>
              <a:rPr lang="da-DK" sz="2000" u="sng" dirty="0"/>
              <a:t>Kursustilskud en gang årligt</a:t>
            </a:r>
          </a:p>
          <a:p>
            <a:r>
              <a:rPr lang="da-DK" sz="2000" dirty="0"/>
              <a:t>Tilskud til børne- og ungdomsinstruktører og til bestyrelsesmedlemmer.</a:t>
            </a:r>
          </a:p>
          <a:p>
            <a:r>
              <a:rPr lang="da-DK" sz="2000" dirty="0"/>
              <a:t>De første 3.500 kr. dækkes med op til 100 %.</a:t>
            </a:r>
          </a:p>
          <a:p>
            <a:r>
              <a:rPr lang="da-DK" sz="2000" dirty="0"/>
              <a:t>Fra 3.500-10.000 kr. op til </a:t>
            </a:r>
            <a:r>
              <a:rPr lang="da-DK" sz="2000" dirty="0" smtClean="0"/>
              <a:t>80 </a:t>
            </a:r>
            <a:r>
              <a:rPr lang="da-DK" sz="2000" dirty="0"/>
              <a:t>%.</a:t>
            </a:r>
          </a:p>
          <a:p>
            <a:r>
              <a:rPr lang="da-DK" sz="2000" dirty="0"/>
              <a:t>Der gives ikke tilskud til befordring.</a:t>
            </a:r>
          </a:p>
          <a:p>
            <a:r>
              <a:rPr lang="da-DK" sz="2000" dirty="0"/>
              <a:t>Kun tilskud til kurser i Danmark.</a:t>
            </a:r>
          </a:p>
          <a:p>
            <a:r>
              <a:rPr lang="da-DK" sz="2000" dirty="0"/>
              <a:t>Ansøgning fra 1. december – 5. januar.</a:t>
            </a:r>
          </a:p>
          <a:p>
            <a:pPr>
              <a:buNone/>
            </a:pPr>
            <a:endParaRPr lang="da-DK" sz="2000" dirty="0"/>
          </a:p>
          <a:p>
            <a:endParaRPr lang="da-DK" sz="2000" dirty="0"/>
          </a:p>
        </p:txBody>
      </p:sp>
    </p:spTree>
    <p:extLst>
      <p:ext uri="{BB962C8B-B14F-4D97-AF65-F5344CB8AC3E}">
        <p14:creationId xmlns:p14="http://schemas.microsoft.com/office/powerpoint/2010/main" val="2162346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4000" b="1" dirty="0"/>
              <a:t>Folkeoplysningsområdet i Fredericia</a:t>
            </a:r>
            <a:endParaRPr lang="da-DK" sz="4000" dirty="0"/>
          </a:p>
        </p:txBody>
      </p:sp>
      <p:sp>
        <p:nvSpPr>
          <p:cNvPr id="3" name="Pladsholder til indhold 2"/>
          <p:cNvSpPr>
            <a:spLocks noGrp="1"/>
          </p:cNvSpPr>
          <p:nvPr>
            <p:ph idx="1"/>
          </p:nvPr>
        </p:nvSpPr>
        <p:spPr/>
        <p:txBody>
          <a:bodyPr>
            <a:normAutofit/>
          </a:bodyPr>
          <a:lstStyle/>
          <a:p>
            <a:pPr marL="0" indent="0">
              <a:buNone/>
            </a:pPr>
            <a:r>
              <a:rPr lang="da-DK" sz="2000" b="1" dirty="0" smtClean="0"/>
              <a:t>Lokaletilskud</a:t>
            </a:r>
            <a:endParaRPr lang="da-DK" sz="2000" dirty="0" smtClean="0"/>
          </a:p>
          <a:p>
            <a:r>
              <a:rPr lang="da-DK" sz="2000" dirty="0"/>
              <a:t>Jf. Folkeoplysningsloven § 23 og 25 yder Fredericia Kommune lokaletilskud til foreninger med egne eller lejede lokaler. Tilskuddet er til driftsudgifter til lokalerne.</a:t>
            </a:r>
          </a:p>
          <a:p>
            <a:pPr>
              <a:buNone/>
            </a:pPr>
            <a:r>
              <a:rPr lang="da-DK" sz="2000" dirty="0"/>
              <a:t>	</a:t>
            </a:r>
            <a:r>
              <a:rPr lang="da-DK" sz="2000" dirty="0" smtClean="0"/>
              <a:t>Frivillige folkeoplysende foreninger </a:t>
            </a:r>
            <a:r>
              <a:rPr lang="da-DK" sz="2000" dirty="0"/>
              <a:t>– lovens minimum på 65 %.</a:t>
            </a:r>
          </a:p>
          <a:p>
            <a:r>
              <a:rPr lang="da-DK" sz="2000" dirty="0"/>
              <a:t>Lokaletilskuddet til de frivillige foreninger reduceres hvis antallet af medlemmer over 25 år overstiger 10 %, dog ikke for trænere, ledere og bestyrelsesmedlemmer.</a:t>
            </a:r>
          </a:p>
          <a:p>
            <a:r>
              <a:rPr lang="da-DK" sz="2000" dirty="0"/>
              <a:t>Der er et loft på hvor meget et lokale må koste pr. time.</a:t>
            </a:r>
          </a:p>
          <a:p>
            <a:r>
              <a:rPr lang="da-DK" sz="2000" dirty="0"/>
              <a:t>Lokaletilskuddet er afhængigt af foreningens antal af timer i et givent lokale. Der skal foregå folkeoplysende aktiviteter i lokalet, for at det er tilskudsberettiget. </a:t>
            </a:r>
          </a:p>
          <a:p>
            <a:endParaRPr lang="da-DK" sz="2000" dirty="0"/>
          </a:p>
        </p:txBody>
      </p:sp>
    </p:spTree>
    <p:extLst>
      <p:ext uri="{BB962C8B-B14F-4D97-AF65-F5344CB8AC3E}">
        <p14:creationId xmlns:p14="http://schemas.microsoft.com/office/powerpoint/2010/main" val="1714267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4000" b="1" dirty="0"/>
              <a:t>Folkeoplysningsområdet i Fredericia</a:t>
            </a:r>
            <a:endParaRPr lang="da-DK" sz="4000" dirty="0"/>
          </a:p>
        </p:txBody>
      </p:sp>
      <p:sp>
        <p:nvSpPr>
          <p:cNvPr id="3" name="Pladsholder til indhold 2"/>
          <p:cNvSpPr>
            <a:spLocks noGrp="1"/>
          </p:cNvSpPr>
          <p:nvPr>
            <p:ph idx="1"/>
          </p:nvPr>
        </p:nvSpPr>
        <p:spPr/>
        <p:txBody>
          <a:bodyPr>
            <a:normAutofit fontScale="92500" lnSpcReduction="20000"/>
          </a:bodyPr>
          <a:lstStyle/>
          <a:p>
            <a:pPr marL="0" indent="0">
              <a:buNone/>
            </a:pPr>
            <a:r>
              <a:rPr lang="da-DK" sz="2200" b="1" dirty="0" smtClean="0"/>
              <a:t>Lokaletilskud – eksempel</a:t>
            </a:r>
          </a:p>
          <a:p>
            <a:r>
              <a:rPr lang="da-DK" sz="2200" dirty="0"/>
              <a:t>Husleje – 36.000 kr. pr år. (3.000 pr. md).</a:t>
            </a:r>
          </a:p>
          <a:p>
            <a:r>
              <a:rPr lang="da-DK" sz="2200" dirty="0"/>
              <a:t>Vand, el, varme – 8.000 kr. pr. år (666 kr. pr. md)</a:t>
            </a:r>
          </a:p>
          <a:p>
            <a:r>
              <a:rPr lang="da-DK" sz="2200" dirty="0"/>
              <a:t>Rengøringsartikler – 500 kr. – efter bilag.</a:t>
            </a:r>
          </a:p>
          <a:p>
            <a:r>
              <a:rPr lang="da-DK" sz="2200" dirty="0"/>
              <a:t>Alm. vedligeholdelse – 3.000 kr. – efter bilag .</a:t>
            </a:r>
          </a:p>
          <a:p>
            <a:r>
              <a:rPr lang="da-DK" sz="2200" dirty="0"/>
              <a:t>Udgifter i alt – 47.500 kr.</a:t>
            </a:r>
          </a:p>
          <a:p>
            <a:r>
              <a:rPr lang="da-DK" sz="2200" dirty="0"/>
              <a:t>Foreningen har faste aktiviteter 8 timer om ugen + 1 arrangement pr. måned – i alt 8 x 40 uger + 12 = 332 aktivitetstimer.</a:t>
            </a:r>
          </a:p>
          <a:p>
            <a:r>
              <a:rPr lang="da-DK" sz="2200" dirty="0"/>
              <a:t>De må derfor have udgifter for 332 x </a:t>
            </a:r>
            <a:r>
              <a:rPr lang="da-DK" sz="2200" u="sng" dirty="0"/>
              <a:t>124,50 kr. pr. time </a:t>
            </a:r>
            <a:r>
              <a:rPr lang="da-DK" sz="2200" dirty="0"/>
              <a:t>= 41.334 kr. </a:t>
            </a:r>
          </a:p>
          <a:p>
            <a:endParaRPr lang="da-DK" sz="2200" dirty="0"/>
          </a:p>
          <a:p>
            <a:r>
              <a:rPr lang="da-DK" sz="2200" dirty="0"/>
              <a:t>Foreningen har 100 medlemmer heraf 25 over 25 år – altså 25 %.</a:t>
            </a:r>
          </a:p>
          <a:p>
            <a:r>
              <a:rPr lang="da-DK" sz="2200" dirty="0"/>
              <a:t>5 af de voksne er med i bestyrelsen og leder aktiviteter, de tæller ikke med.</a:t>
            </a:r>
          </a:p>
          <a:p>
            <a:r>
              <a:rPr lang="da-DK" sz="2200" dirty="0"/>
              <a:t>Altså kun 20 medlemmer tæller som over 25 år – i alt 20 %.</a:t>
            </a:r>
          </a:p>
          <a:p>
            <a:pPr marL="0" indent="0">
              <a:buNone/>
            </a:pPr>
            <a:endParaRPr lang="da-DK" sz="2200" dirty="0" smtClean="0"/>
          </a:p>
          <a:p>
            <a:endParaRPr lang="da-DK" sz="2000" dirty="0"/>
          </a:p>
        </p:txBody>
      </p:sp>
    </p:spTree>
    <p:extLst>
      <p:ext uri="{BB962C8B-B14F-4D97-AF65-F5344CB8AC3E}">
        <p14:creationId xmlns:p14="http://schemas.microsoft.com/office/powerpoint/2010/main" val="2834594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4000" b="1" dirty="0"/>
              <a:t>Folkeoplysningsområdet i Fredericia</a:t>
            </a:r>
            <a:endParaRPr lang="da-DK" sz="4000" dirty="0"/>
          </a:p>
        </p:txBody>
      </p:sp>
      <p:sp>
        <p:nvSpPr>
          <p:cNvPr id="3" name="Pladsholder til indhold 2"/>
          <p:cNvSpPr>
            <a:spLocks noGrp="1"/>
          </p:cNvSpPr>
          <p:nvPr>
            <p:ph idx="1"/>
          </p:nvPr>
        </p:nvSpPr>
        <p:spPr/>
        <p:txBody>
          <a:bodyPr/>
          <a:lstStyle/>
          <a:p>
            <a:r>
              <a:rPr lang="da-DK" sz="2000" b="1" dirty="0"/>
              <a:t>Lokaletilskud – eksempel</a:t>
            </a:r>
          </a:p>
          <a:p>
            <a:r>
              <a:rPr lang="da-DK" sz="2000" dirty="0"/>
              <a:t>Nettoudgifter er 47.500 kr. </a:t>
            </a:r>
          </a:p>
          <a:p>
            <a:r>
              <a:rPr lang="da-DK" sz="2000" dirty="0"/>
              <a:t>Tilskudsberettigede udgifter er 41.334 kr. </a:t>
            </a:r>
          </a:p>
          <a:p>
            <a:r>
              <a:rPr lang="da-DK" sz="2000" dirty="0"/>
              <a:t>Tilskuddet reduceres med de 20 % </a:t>
            </a:r>
            <a:r>
              <a:rPr lang="da-DK" sz="2000" dirty="0" smtClean="0"/>
              <a:t>(medl. over </a:t>
            </a:r>
            <a:r>
              <a:rPr lang="da-DK" sz="2000" dirty="0"/>
              <a:t>25 år) - i alt 33.067 kr. </a:t>
            </a:r>
          </a:p>
          <a:p>
            <a:r>
              <a:rPr lang="da-DK" sz="2000" dirty="0"/>
              <a:t>Herefter 65 % i tilskud af de 33.067 kr. = 21.494 kr. </a:t>
            </a:r>
          </a:p>
          <a:p>
            <a:r>
              <a:rPr lang="da-DK" sz="2000" dirty="0"/>
              <a:t>Foreningen skal selv dække 47.500 – 21.494 = 26.006 kr. pr. år (2.167 kr. pr.md.).</a:t>
            </a:r>
          </a:p>
          <a:p>
            <a:endParaRPr lang="da-DK" dirty="0"/>
          </a:p>
        </p:txBody>
      </p:sp>
    </p:spTree>
    <p:extLst>
      <p:ext uri="{BB962C8B-B14F-4D97-AF65-F5344CB8AC3E}">
        <p14:creationId xmlns:p14="http://schemas.microsoft.com/office/powerpoint/2010/main" val="22077559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4000" b="1" dirty="0"/>
              <a:t>Folkeoplysningsområdet i Fredericia</a:t>
            </a:r>
            <a:endParaRPr lang="da-DK" sz="4000" dirty="0"/>
          </a:p>
        </p:txBody>
      </p:sp>
      <p:sp>
        <p:nvSpPr>
          <p:cNvPr id="3" name="Pladsholder til indhold 2"/>
          <p:cNvSpPr>
            <a:spLocks noGrp="1"/>
          </p:cNvSpPr>
          <p:nvPr>
            <p:ph idx="1"/>
          </p:nvPr>
        </p:nvSpPr>
        <p:spPr/>
        <p:txBody>
          <a:bodyPr/>
          <a:lstStyle/>
          <a:p>
            <a:pPr marL="0" indent="0">
              <a:buNone/>
            </a:pPr>
            <a:r>
              <a:rPr lang="da-DK" sz="2000" b="1" dirty="0" smtClean="0"/>
              <a:t>Ekstraordinært lokaletilskud</a:t>
            </a:r>
          </a:p>
          <a:p>
            <a:r>
              <a:rPr lang="da-DK" sz="2000" dirty="0" smtClean="0"/>
              <a:t>Foreninger kan/skal søge ekstraordinært lokaletilskud til renoveringsprojekter over 10.000 kr. </a:t>
            </a:r>
          </a:p>
          <a:p>
            <a:r>
              <a:rPr lang="da-DK" sz="2000" dirty="0" smtClean="0"/>
              <a:t>Der skal indhentes minimum 2 forskellige tilbud på opgaven.</a:t>
            </a:r>
          </a:p>
          <a:p>
            <a:r>
              <a:rPr lang="da-DK" sz="2000" dirty="0" smtClean="0"/>
              <a:t>Der gives tilskud på samme måde som ved ordinært lokaletilskud – altså 65 % dog først reduceret, hvis der er mere end 10 medlemmer over 25 år.</a:t>
            </a:r>
          </a:p>
          <a:p>
            <a:endParaRPr lang="da-DK" sz="2000" dirty="0" smtClean="0"/>
          </a:p>
          <a:p>
            <a:pPr marL="0" indent="0">
              <a:buNone/>
            </a:pPr>
            <a:r>
              <a:rPr lang="da-DK" sz="2000" b="1" dirty="0" smtClean="0"/>
              <a:t>Klimaskærmspulje til idrætsforeninger</a:t>
            </a:r>
          </a:p>
          <a:p>
            <a:r>
              <a:rPr lang="da-DK" sz="2000" dirty="0" smtClean="0"/>
              <a:t>Søges efter vedligeholdelsesplan</a:t>
            </a:r>
          </a:p>
          <a:p>
            <a:endParaRPr lang="da-DK" sz="2000" dirty="0" smtClean="0"/>
          </a:p>
          <a:p>
            <a:pPr marL="0" indent="0">
              <a:buNone/>
            </a:pPr>
            <a:r>
              <a:rPr lang="da-DK" sz="2000" b="1" dirty="0" smtClean="0"/>
              <a:t>Direkte ansøgninger til Kultur- og Idrætsudvalget</a:t>
            </a:r>
            <a:endParaRPr lang="da-DK" sz="2000" b="1" dirty="0"/>
          </a:p>
        </p:txBody>
      </p:sp>
    </p:spTree>
    <p:extLst>
      <p:ext uri="{BB962C8B-B14F-4D97-AF65-F5344CB8AC3E}">
        <p14:creationId xmlns:p14="http://schemas.microsoft.com/office/powerpoint/2010/main" val="4120345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762000" y="476672"/>
            <a:ext cx="8420100" cy="1143000"/>
          </a:xfrm>
        </p:spPr>
        <p:txBody>
          <a:bodyPr>
            <a:normAutofit/>
          </a:bodyPr>
          <a:lstStyle/>
          <a:p>
            <a:pPr eaLnBrk="1" hangingPunct="1"/>
            <a:r>
              <a:rPr lang="da-DK" sz="4000" b="1" dirty="0" smtClean="0"/>
              <a:t>Præsentation af folkeoplysningsområdet</a:t>
            </a:r>
          </a:p>
        </p:txBody>
      </p:sp>
      <p:sp>
        <p:nvSpPr>
          <p:cNvPr id="2051" name="Rectangle 3"/>
          <p:cNvSpPr>
            <a:spLocks noGrp="1" noChangeArrowheads="1"/>
          </p:cNvSpPr>
          <p:nvPr>
            <p:ph idx="1"/>
          </p:nvPr>
        </p:nvSpPr>
        <p:spPr>
          <a:xfrm>
            <a:off x="762000" y="1905000"/>
            <a:ext cx="8420100" cy="4188296"/>
          </a:xfrm>
        </p:spPr>
        <p:txBody>
          <a:bodyPr>
            <a:normAutofit lnSpcReduction="10000"/>
          </a:bodyPr>
          <a:lstStyle/>
          <a:p>
            <a:pPr marL="0" lvl="0" indent="0">
              <a:buNone/>
            </a:pPr>
            <a:r>
              <a:rPr lang="da-DK" sz="2000" dirty="0" smtClean="0">
                <a:solidFill>
                  <a:schemeClr val="tx1"/>
                </a:solidFill>
                <a:latin typeface="+mn-lt"/>
                <a:ea typeface="+mn-ea"/>
                <a:cs typeface="+mn-cs"/>
              </a:rPr>
              <a:t>1. </a:t>
            </a:r>
            <a:r>
              <a:rPr lang="da-DK" sz="2000" b="1" dirty="0" smtClean="0">
                <a:solidFill>
                  <a:schemeClr val="tx1"/>
                </a:solidFill>
                <a:latin typeface="+mn-lt"/>
                <a:ea typeface="+mn-ea"/>
                <a:cs typeface="+mn-cs"/>
              </a:rPr>
              <a:t>Folkeoplysningsloven</a:t>
            </a:r>
          </a:p>
          <a:p>
            <a:pPr marL="0" lvl="0" indent="0">
              <a:buNone/>
            </a:pPr>
            <a:r>
              <a:rPr lang="da-DK" sz="2000" dirty="0" smtClean="0"/>
              <a:t>    a. Lovens formål</a:t>
            </a:r>
          </a:p>
          <a:p>
            <a:pPr marL="0" lvl="0" indent="0">
              <a:buNone/>
            </a:pPr>
            <a:r>
              <a:rPr lang="da-DK" sz="2000" dirty="0"/>
              <a:t> </a:t>
            </a:r>
            <a:r>
              <a:rPr lang="da-DK" sz="2000" dirty="0" smtClean="0"/>
              <a:t>   </a:t>
            </a:r>
            <a:r>
              <a:rPr lang="da-DK" sz="2000" dirty="0" smtClean="0">
                <a:solidFill>
                  <a:schemeClr val="tx1"/>
                </a:solidFill>
                <a:latin typeface="+mn-lt"/>
                <a:ea typeface="+mn-ea"/>
                <a:cs typeface="+mn-cs"/>
              </a:rPr>
              <a:t>b. Ændringer i Folkeoplysningsloven pr. 1/1/2017</a:t>
            </a:r>
          </a:p>
          <a:p>
            <a:pPr marL="0" lvl="0" indent="0">
              <a:buNone/>
            </a:pPr>
            <a:r>
              <a:rPr lang="da-DK" sz="2000" dirty="0" smtClean="0"/>
              <a:t>2. </a:t>
            </a:r>
            <a:r>
              <a:rPr lang="da-DK" sz="2000" b="1" dirty="0" smtClean="0">
                <a:solidFill>
                  <a:schemeClr val="tx1"/>
                </a:solidFill>
                <a:latin typeface="+mn-lt"/>
                <a:ea typeface="+mn-ea"/>
                <a:cs typeface="+mn-cs"/>
              </a:rPr>
              <a:t>Folkeoplysningsrådet </a:t>
            </a:r>
          </a:p>
          <a:p>
            <a:pPr lvl="0">
              <a:buNone/>
            </a:pPr>
            <a:r>
              <a:rPr lang="da-DK" sz="2000" dirty="0" smtClean="0"/>
              <a:t> 	a. Lovbestemt § 35 stk. 2 udvalg</a:t>
            </a:r>
          </a:p>
          <a:p>
            <a:pPr lvl="0">
              <a:buNone/>
            </a:pPr>
            <a:r>
              <a:rPr lang="da-DK" sz="2000" dirty="0"/>
              <a:t>	b. </a:t>
            </a:r>
            <a:r>
              <a:rPr lang="da-DK" sz="2000" dirty="0" smtClean="0"/>
              <a:t>Dialog og høringspart  </a:t>
            </a:r>
            <a:endParaRPr lang="da-DK" sz="2000" dirty="0"/>
          </a:p>
          <a:p>
            <a:pPr lvl="0">
              <a:buNone/>
            </a:pPr>
            <a:r>
              <a:rPr lang="da-DK" sz="2000" dirty="0"/>
              <a:t>	c. </a:t>
            </a:r>
            <a:r>
              <a:rPr lang="da-DK" sz="2000" dirty="0" smtClean="0"/>
              <a:t>Møder og diæter  </a:t>
            </a:r>
          </a:p>
          <a:p>
            <a:pPr lvl="0">
              <a:buNone/>
            </a:pPr>
            <a:r>
              <a:rPr lang="da-DK" sz="2000" dirty="0" smtClean="0"/>
              <a:t>   d. Kompetencer</a:t>
            </a:r>
          </a:p>
          <a:p>
            <a:pPr lvl="0">
              <a:buNone/>
            </a:pPr>
            <a:r>
              <a:rPr lang="da-DK" sz="2000" dirty="0" smtClean="0"/>
              <a:t>   e. Tilsynsbesøg</a:t>
            </a:r>
            <a:endParaRPr lang="da-DK" sz="2000" dirty="0" smtClean="0">
              <a:solidFill>
                <a:schemeClr val="tx1"/>
              </a:solidFill>
              <a:latin typeface="+mn-lt"/>
              <a:ea typeface="+mn-ea"/>
              <a:cs typeface="+mn-cs"/>
            </a:endParaRPr>
          </a:p>
          <a:p>
            <a:pPr lvl="0">
              <a:buNone/>
            </a:pPr>
            <a:r>
              <a:rPr lang="da-DK" sz="2000" dirty="0"/>
              <a:t>3</a:t>
            </a:r>
            <a:r>
              <a:rPr lang="da-DK" sz="2000" dirty="0" smtClean="0">
                <a:solidFill>
                  <a:schemeClr val="tx1"/>
                </a:solidFill>
                <a:latin typeface="+mn-lt"/>
                <a:ea typeface="+mn-ea"/>
                <a:cs typeface="+mn-cs"/>
              </a:rPr>
              <a:t>. </a:t>
            </a:r>
            <a:r>
              <a:rPr lang="da-DK" sz="2000" b="1" dirty="0" smtClean="0">
                <a:solidFill>
                  <a:schemeClr val="tx1"/>
                </a:solidFill>
                <a:latin typeface="+mn-lt"/>
                <a:ea typeface="+mn-ea"/>
                <a:cs typeface="+mn-cs"/>
              </a:rPr>
              <a:t>Folkeoplysningsområdet i Fredericia </a:t>
            </a:r>
          </a:p>
          <a:p>
            <a:pPr lvl="0">
              <a:buNone/>
            </a:pPr>
            <a:r>
              <a:rPr lang="da-DK" sz="2000" dirty="0" smtClean="0">
                <a:solidFill>
                  <a:schemeClr val="tx1"/>
                </a:solidFill>
                <a:latin typeface="+mn-lt"/>
                <a:ea typeface="+mn-ea"/>
                <a:cs typeface="+mn-cs"/>
              </a:rPr>
              <a:t>	a. Folkeoplysende foreninger i Fredericia</a:t>
            </a:r>
          </a:p>
          <a:p>
            <a:pPr lvl="0">
              <a:buNone/>
            </a:pPr>
            <a:r>
              <a:rPr lang="da-DK" sz="2000" dirty="0" smtClean="0">
                <a:solidFill>
                  <a:schemeClr val="tx1"/>
                </a:solidFill>
                <a:latin typeface="+mn-lt"/>
                <a:ea typeface="+mn-ea"/>
                <a:cs typeface="+mn-cs"/>
              </a:rPr>
              <a:t>	b. </a:t>
            </a:r>
            <a:r>
              <a:rPr lang="da-DK" sz="2000" dirty="0" smtClean="0"/>
              <a:t>Tilskudsmuligheder for </a:t>
            </a:r>
            <a:r>
              <a:rPr lang="da-DK" sz="2000" dirty="0" smtClean="0"/>
              <a:t>de folkeoplysende foreninger i Fredericia</a:t>
            </a:r>
            <a:endParaRPr lang="da-DK" sz="2000" dirty="0" smtClean="0">
              <a:solidFill>
                <a:schemeClr val="tx1"/>
              </a:solidFill>
              <a:latin typeface="+mn-lt"/>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4000" b="1" dirty="0" smtClean="0"/>
              <a:t>Folkeoplysningsområdet i Fredericia</a:t>
            </a:r>
            <a:endParaRPr lang="da-DK" sz="4000" dirty="0"/>
          </a:p>
        </p:txBody>
      </p:sp>
      <p:sp>
        <p:nvSpPr>
          <p:cNvPr id="3" name="Pladsholder til indhold 2"/>
          <p:cNvSpPr>
            <a:spLocks noGrp="1"/>
          </p:cNvSpPr>
          <p:nvPr>
            <p:ph idx="1"/>
          </p:nvPr>
        </p:nvSpPr>
        <p:spPr/>
        <p:txBody>
          <a:bodyPr/>
          <a:lstStyle/>
          <a:p>
            <a:pPr marL="0" indent="0">
              <a:buNone/>
            </a:pPr>
            <a:r>
              <a:rPr lang="da-DK" sz="2000" b="1" dirty="0" smtClean="0"/>
              <a:t>Folkeoplysende foreninger med voksenundervisning</a:t>
            </a:r>
            <a:endParaRPr lang="da-DK" sz="2000" dirty="0" smtClean="0"/>
          </a:p>
          <a:p>
            <a:r>
              <a:rPr lang="da-DK" sz="2000" dirty="0" smtClean="0"/>
              <a:t>Tilskud til undervisning</a:t>
            </a:r>
          </a:p>
          <a:p>
            <a:r>
              <a:rPr lang="da-DK" sz="2000" dirty="0" smtClean="0"/>
              <a:t>Tilskud til debatskabende arrangementer</a:t>
            </a:r>
          </a:p>
          <a:p>
            <a:r>
              <a:rPr lang="da-DK" sz="2000" dirty="0" smtClean="0"/>
              <a:t>Markedsføringstilskud</a:t>
            </a:r>
          </a:p>
          <a:p>
            <a:r>
              <a:rPr lang="da-DK" sz="2000" dirty="0" smtClean="0"/>
              <a:t>Lokaletilskud</a:t>
            </a:r>
          </a:p>
          <a:p>
            <a:r>
              <a:rPr lang="da-DK" sz="2000" dirty="0" smtClean="0"/>
              <a:t>Mellemkommunal refusion</a:t>
            </a:r>
            <a:endParaRPr lang="da-DK" sz="2000" dirty="0" smtClean="0"/>
          </a:p>
          <a:p>
            <a:endParaRPr lang="da-DK" sz="2000" b="1" dirty="0"/>
          </a:p>
          <a:p>
            <a:pPr marL="0" indent="0">
              <a:buNone/>
            </a:pPr>
            <a:r>
              <a:rPr lang="da-DK" sz="2000" b="1" dirty="0" smtClean="0"/>
              <a:t>Fælles tilskudsmuligheder</a:t>
            </a:r>
          </a:p>
          <a:p>
            <a:r>
              <a:rPr lang="da-DK" sz="2000" dirty="0" smtClean="0"/>
              <a:t>Indsatspuljen</a:t>
            </a:r>
          </a:p>
          <a:p>
            <a:pPr marL="0" indent="0">
              <a:buNone/>
            </a:pPr>
            <a:endParaRPr lang="da-DK" sz="2000" dirty="0"/>
          </a:p>
          <a:p>
            <a:pPr marL="0" indent="0">
              <a:buNone/>
            </a:pPr>
            <a:r>
              <a:rPr lang="da-DK" sz="2000" b="1" dirty="0" smtClean="0"/>
              <a:t>Lån af kommunale lokaler</a:t>
            </a:r>
            <a:endParaRPr lang="da-DK" sz="2000" b="1" dirty="0" smtClean="0"/>
          </a:p>
        </p:txBody>
      </p:sp>
    </p:spTree>
    <p:extLst>
      <p:ext uri="{BB962C8B-B14F-4D97-AF65-F5344CB8AC3E}">
        <p14:creationId xmlns:p14="http://schemas.microsoft.com/office/powerpoint/2010/main" val="17629432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4000" b="1" dirty="0" smtClean="0"/>
              <a:t>Folkeoplysningsområdet i Fredericia</a:t>
            </a:r>
            <a:endParaRPr lang="da-DK" sz="4000" dirty="0"/>
          </a:p>
        </p:txBody>
      </p:sp>
      <p:sp>
        <p:nvSpPr>
          <p:cNvPr id="3" name="Pladsholder til indhold 2"/>
          <p:cNvSpPr>
            <a:spLocks noGrp="1"/>
          </p:cNvSpPr>
          <p:nvPr>
            <p:ph idx="1"/>
          </p:nvPr>
        </p:nvSpPr>
        <p:spPr/>
        <p:txBody>
          <a:bodyPr>
            <a:normAutofit fontScale="92500"/>
          </a:bodyPr>
          <a:lstStyle/>
          <a:p>
            <a:pPr marL="0" indent="0">
              <a:buNone/>
            </a:pPr>
            <a:r>
              <a:rPr lang="da-DK" sz="2000" b="1" dirty="0" smtClean="0"/>
              <a:t>Tilskud til undervisning </a:t>
            </a:r>
          </a:p>
          <a:p>
            <a:pPr marL="0" indent="0">
              <a:buNone/>
            </a:pPr>
            <a:r>
              <a:rPr lang="da-DK" sz="2000" dirty="0" smtClean="0"/>
              <a:t>Aftenskolerne modtager tilskud til løn til underviserne og lederne.</a:t>
            </a:r>
          </a:p>
          <a:p>
            <a:r>
              <a:rPr lang="da-DK" sz="2000" dirty="0" smtClean="0"/>
              <a:t>1/3 tilskud til almen undervisning (sprogfag, litteratur, kreative fag mm.)</a:t>
            </a:r>
          </a:p>
          <a:p>
            <a:r>
              <a:rPr lang="da-DK" sz="2000" dirty="0" smtClean="0"/>
              <a:t> 2/3 tilskud til instrumentalundervisning (små hold)</a:t>
            </a:r>
          </a:p>
          <a:p>
            <a:r>
              <a:rPr lang="da-DK" sz="2000" dirty="0" smtClean="0"/>
              <a:t>2/3 tilskud til specifikke grupper (kroniske lidelser men ikke handicap)</a:t>
            </a:r>
          </a:p>
          <a:p>
            <a:r>
              <a:rPr lang="da-DK" sz="2000" dirty="0" smtClean="0"/>
              <a:t>7/9 tilskud til handicapundervisning (små hold)</a:t>
            </a:r>
            <a:endParaRPr lang="da-DK" sz="2000" dirty="0" smtClean="0"/>
          </a:p>
          <a:p>
            <a:pPr marL="0" indent="0">
              <a:buNone/>
            </a:pPr>
            <a:endParaRPr lang="da-DK" sz="2000" dirty="0" smtClean="0"/>
          </a:p>
          <a:p>
            <a:pPr marL="0" indent="0">
              <a:buNone/>
            </a:pPr>
            <a:r>
              <a:rPr lang="da-DK" sz="2000" b="1" dirty="0" smtClean="0"/>
              <a:t>Tilskud </a:t>
            </a:r>
            <a:r>
              <a:rPr lang="da-DK" sz="2000" b="1" dirty="0" smtClean="0"/>
              <a:t>til debatskabende </a:t>
            </a:r>
            <a:r>
              <a:rPr lang="da-DK" sz="2000" b="1" dirty="0" smtClean="0"/>
              <a:t>arrangementer</a:t>
            </a:r>
          </a:p>
          <a:p>
            <a:r>
              <a:rPr lang="da-DK" sz="2000" dirty="0" smtClean="0"/>
              <a:t>Hver aftenskole skal bruge 10 % af sin ramme til debatskabende arrangementer</a:t>
            </a:r>
          </a:p>
          <a:p>
            <a:r>
              <a:rPr lang="da-DK" sz="2000" dirty="0" smtClean="0"/>
              <a:t>De fleste aftenskoler er med i Fredericia Debatforum</a:t>
            </a:r>
            <a:endParaRPr lang="da-DK" sz="2000" dirty="0" smtClean="0"/>
          </a:p>
          <a:p>
            <a:r>
              <a:rPr lang="da-DK" sz="2000" dirty="0" smtClean="0"/>
              <a:t>Markedsføringstilskud</a:t>
            </a:r>
          </a:p>
          <a:p>
            <a:r>
              <a:rPr lang="da-DK" sz="2000" dirty="0" smtClean="0"/>
              <a:t>Lokaletilskud og mellemkommunal</a:t>
            </a:r>
            <a:endParaRPr lang="da-DK" sz="2000" dirty="0" smtClean="0"/>
          </a:p>
          <a:p>
            <a:endParaRPr lang="da-DK" sz="2000" b="1" dirty="0"/>
          </a:p>
          <a:p>
            <a:pPr marL="0" indent="0">
              <a:buNone/>
            </a:pPr>
            <a:endParaRPr lang="da-DK" b="1" dirty="0"/>
          </a:p>
        </p:txBody>
      </p:sp>
    </p:spTree>
    <p:extLst>
      <p:ext uri="{BB962C8B-B14F-4D97-AF65-F5344CB8AC3E}">
        <p14:creationId xmlns:p14="http://schemas.microsoft.com/office/powerpoint/2010/main" val="10993199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4000" b="1" dirty="0" smtClean="0"/>
              <a:t>Folkeoplysningsområdet i Fredericia</a:t>
            </a:r>
            <a:endParaRPr lang="da-DK" sz="4000" dirty="0"/>
          </a:p>
        </p:txBody>
      </p:sp>
      <p:sp>
        <p:nvSpPr>
          <p:cNvPr id="3" name="Pladsholder til indhold 2"/>
          <p:cNvSpPr>
            <a:spLocks noGrp="1"/>
          </p:cNvSpPr>
          <p:nvPr>
            <p:ph idx="1"/>
          </p:nvPr>
        </p:nvSpPr>
        <p:spPr/>
        <p:txBody>
          <a:bodyPr>
            <a:normAutofit lnSpcReduction="10000"/>
          </a:bodyPr>
          <a:lstStyle/>
          <a:p>
            <a:pPr marL="0" indent="0">
              <a:buNone/>
            </a:pPr>
            <a:r>
              <a:rPr lang="da-DK" sz="2000" b="1" dirty="0" smtClean="0"/>
              <a:t>Tilskud til markedsføring</a:t>
            </a:r>
          </a:p>
          <a:p>
            <a:pPr marL="0" indent="0">
              <a:buNone/>
            </a:pPr>
            <a:r>
              <a:rPr lang="da-DK" sz="2000" dirty="0" smtClean="0"/>
              <a:t>Aftenskolerne modtager tilskud til fælles markedsføring af deres undervisning mm.</a:t>
            </a:r>
          </a:p>
          <a:p>
            <a:pPr marL="0" indent="0">
              <a:buNone/>
            </a:pPr>
            <a:endParaRPr lang="da-DK" sz="2000" dirty="0" smtClean="0"/>
          </a:p>
          <a:p>
            <a:pPr marL="0" indent="0">
              <a:buNone/>
            </a:pPr>
            <a:r>
              <a:rPr lang="da-DK" sz="2000" b="1" dirty="0" smtClean="0"/>
              <a:t>Lokaletilskud</a:t>
            </a:r>
          </a:p>
          <a:p>
            <a:pPr marL="0" indent="0">
              <a:buNone/>
            </a:pPr>
            <a:r>
              <a:rPr lang="da-DK" sz="2000" dirty="0" smtClean="0"/>
              <a:t>Aftenskole der ikke bruger kommunale lokaler kan modtage lokaletilskud på folkeoplysningslovens minimum på 75%</a:t>
            </a:r>
          </a:p>
          <a:p>
            <a:pPr marL="0" indent="0">
              <a:buNone/>
            </a:pPr>
            <a:endParaRPr lang="da-DK" sz="2000" dirty="0" smtClean="0"/>
          </a:p>
          <a:p>
            <a:pPr marL="0" indent="0">
              <a:buNone/>
            </a:pPr>
            <a:r>
              <a:rPr lang="da-DK" sz="2000" b="1" dirty="0" smtClean="0"/>
              <a:t>Mellemkommunal refusion</a:t>
            </a:r>
            <a:endParaRPr lang="da-DK" sz="2000" b="1" dirty="0" smtClean="0"/>
          </a:p>
          <a:p>
            <a:pPr marL="0" indent="0">
              <a:buNone/>
            </a:pPr>
            <a:r>
              <a:rPr lang="da-DK" sz="2000" dirty="0" smtClean="0"/>
              <a:t>Vi modtager betaling fra andre kommuner, når deres borgere deltager på hold i Fredericia, og vi betaler til andre kommuner, når vores borgere deltager på hold uden for Fredericia. Overskuddet fordeles videre til aftenskolerne i Fredericia – og dækkes af deres ramme, hvis der er underskud.</a:t>
            </a:r>
            <a:endParaRPr lang="da-DK" sz="2000" dirty="0"/>
          </a:p>
          <a:p>
            <a:pPr marL="0" indent="0">
              <a:buNone/>
            </a:pPr>
            <a:endParaRPr lang="da-DK" b="1" dirty="0"/>
          </a:p>
        </p:txBody>
      </p:sp>
    </p:spTree>
    <p:extLst>
      <p:ext uri="{BB962C8B-B14F-4D97-AF65-F5344CB8AC3E}">
        <p14:creationId xmlns:p14="http://schemas.microsoft.com/office/powerpoint/2010/main" val="38822913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4000" b="1" dirty="0" smtClean="0"/>
              <a:t>Folkeoplysningsområdet i Fredericia</a:t>
            </a:r>
            <a:endParaRPr lang="da-DK" sz="4000" dirty="0"/>
          </a:p>
        </p:txBody>
      </p:sp>
      <p:sp>
        <p:nvSpPr>
          <p:cNvPr id="3" name="Pladsholder til indhold 2"/>
          <p:cNvSpPr>
            <a:spLocks noGrp="1"/>
          </p:cNvSpPr>
          <p:nvPr>
            <p:ph idx="1"/>
          </p:nvPr>
        </p:nvSpPr>
        <p:spPr/>
        <p:txBody>
          <a:bodyPr>
            <a:normAutofit lnSpcReduction="10000"/>
          </a:bodyPr>
          <a:lstStyle/>
          <a:p>
            <a:pPr marL="0" indent="0">
              <a:buNone/>
            </a:pPr>
            <a:r>
              <a:rPr lang="da-DK" sz="2000" b="1" dirty="0" smtClean="0"/>
              <a:t>Fælles tilskudsmulighed</a:t>
            </a:r>
            <a:endParaRPr lang="da-DK" sz="2000" b="1" dirty="0" smtClean="0"/>
          </a:p>
          <a:p>
            <a:r>
              <a:rPr lang="da-DK" sz="2000" dirty="0" smtClean="0"/>
              <a:t>Indsatspuljen </a:t>
            </a:r>
          </a:p>
          <a:p>
            <a:pPr marL="0" indent="0">
              <a:buNone/>
            </a:pPr>
            <a:endParaRPr lang="da-DK" sz="2000" b="1" dirty="0" smtClean="0"/>
          </a:p>
          <a:p>
            <a:pPr marL="0" indent="0">
              <a:buNone/>
            </a:pPr>
            <a:r>
              <a:rPr lang="da-DK" sz="2000" b="1" dirty="0" smtClean="0"/>
              <a:t>Lån af kommunale lokaler</a:t>
            </a:r>
          </a:p>
          <a:p>
            <a:r>
              <a:rPr lang="da-DK" sz="2000" dirty="0" smtClean="0"/>
              <a:t>Jf. Folkeoplysningsloven skal kommune stille ledige og egnede lokaler til rådighed for foreningerne, gratis eller mod et gebyr.</a:t>
            </a:r>
            <a:endParaRPr lang="da-DK" sz="2000" dirty="0"/>
          </a:p>
          <a:p>
            <a:r>
              <a:rPr lang="da-DK" sz="2000" dirty="0"/>
              <a:t>Klasselokaler og faglokaler på skolerne er gratis.</a:t>
            </a:r>
          </a:p>
          <a:p>
            <a:r>
              <a:rPr lang="da-DK" sz="2000" dirty="0"/>
              <a:t>Gymnastiksale koster 25 kr. pr. time.</a:t>
            </a:r>
          </a:p>
          <a:p>
            <a:r>
              <a:rPr lang="da-DK" sz="2000" dirty="0"/>
              <a:t>Skoleidrætshaller koster 50 kr. pr. time.</a:t>
            </a:r>
          </a:p>
          <a:p>
            <a:r>
              <a:rPr lang="da-DK" sz="2000" dirty="0"/>
              <a:t>Idrætshaller i hallerne koster </a:t>
            </a:r>
            <a:r>
              <a:rPr lang="da-DK" sz="2000" dirty="0" smtClean="0"/>
              <a:t>101 </a:t>
            </a:r>
            <a:r>
              <a:rPr lang="da-DK" sz="2000" dirty="0"/>
              <a:t>kr. pr. time.</a:t>
            </a:r>
          </a:p>
          <a:p>
            <a:r>
              <a:rPr lang="da-DK" sz="2000" dirty="0"/>
              <a:t>For andre lokaler spørg i Kultur &amp; Idræt.</a:t>
            </a:r>
          </a:p>
          <a:p>
            <a:r>
              <a:rPr lang="da-DK" sz="2000" dirty="0"/>
              <a:t>Søg lokaler op </a:t>
            </a:r>
            <a:r>
              <a:rPr lang="da-DK" sz="2000" dirty="0">
                <a:hlinkClick r:id="rId2"/>
              </a:rPr>
              <a:t>www.fredericia.halbooking.dk</a:t>
            </a:r>
            <a:r>
              <a:rPr lang="da-DK" sz="2000" dirty="0"/>
              <a:t> </a:t>
            </a:r>
          </a:p>
          <a:p>
            <a:pPr marL="0" indent="0">
              <a:buNone/>
            </a:pPr>
            <a:endParaRPr lang="da-DK" sz="2000" dirty="0" smtClean="0"/>
          </a:p>
        </p:txBody>
      </p:sp>
    </p:spTree>
    <p:extLst>
      <p:ext uri="{BB962C8B-B14F-4D97-AF65-F5344CB8AC3E}">
        <p14:creationId xmlns:p14="http://schemas.microsoft.com/office/powerpoint/2010/main" val="11261544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4000" b="1" dirty="0" smtClean="0"/>
              <a:t>Folkeoplysningsområdet i Fredericia</a:t>
            </a:r>
            <a:endParaRPr lang="da-DK" sz="4000" dirty="0"/>
          </a:p>
        </p:txBody>
      </p:sp>
      <p:sp>
        <p:nvSpPr>
          <p:cNvPr id="3" name="Pladsholder til indhold 2"/>
          <p:cNvSpPr>
            <a:spLocks noGrp="1"/>
          </p:cNvSpPr>
          <p:nvPr>
            <p:ph idx="1"/>
          </p:nvPr>
        </p:nvSpPr>
        <p:spPr/>
        <p:txBody>
          <a:bodyPr>
            <a:normAutofit/>
          </a:bodyPr>
          <a:lstStyle/>
          <a:p>
            <a:pPr marL="0" indent="0">
              <a:buNone/>
            </a:pPr>
            <a:r>
              <a:rPr lang="da-DK" sz="2000" b="1" dirty="0" smtClean="0"/>
              <a:t>Lån af kommunale lokaler</a:t>
            </a:r>
          </a:p>
          <a:p>
            <a:r>
              <a:rPr lang="da-DK" sz="2000" dirty="0"/>
              <a:t>I februar sendes ansøgningsskema ud til lån af lokaler i næste sæson.</a:t>
            </a:r>
          </a:p>
          <a:p>
            <a:r>
              <a:rPr lang="da-DK" sz="2000" dirty="0"/>
              <a:t>Lokaler på skolerne skal søges i ”sæsonbooking” modulet på </a:t>
            </a:r>
            <a:r>
              <a:rPr lang="da-DK" sz="2000" dirty="0">
                <a:hlinkClick r:id="rId2"/>
              </a:rPr>
              <a:t>www.fredericia.halbooking.dk</a:t>
            </a:r>
            <a:r>
              <a:rPr lang="da-DK" sz="2000" dirty="0"/>
              <a:t> </a:t>
            </a:r>
          </a:p>
          <a:p>
            <a:r>
              <a:rPr lang="da-DK" sz="2000" dirty="0"/>
              <a:t>Alle idrætshaller skal også søges i et </a:t>
            </a:r>
            <a:r>
              <a:rPr lang="da-DK" sz="2000" dirty="0" err="1"/>
              <a:t>Excelark</a:t>
            </a:r>
            <a:r>
              <a:rPr lang="da-DK" sz="2000" dirty="0"/>
              <a:t> der sendes ud fra Kultur &amp; Idræt.</a:t>
            </a:r>
          </a:p>
          <a:p>
            <a:r>
              <a:rPr lang="da-DK" sz="2000" dirty="0"/>
              <a:t>Man tildeles tid efter en række kriterier, så som tid sidste år, antal deltagere, type aktivitet mm.</a:t>
            </a:r>
          </a:p>
          <a:p>
            <a:r>
              <a:rPr lang="da-DK" sz="2000" dirty="0"/>
              <a:t>Ansøgninger afleveres i marts.</a:t>
            </a:r>
          </a:p>
          <a:p>
            <a:endParaRPr lang="da-DK" sz="2000" dirty="0" smtClean="0"/>
          </a:p>
          <a:p>
            <a:pPr marL="0" indent="0">
              <a:buNone/>
            </a:pPr>
            <a:r>
              <a:rPr lang="da-DK" sz="2000" b="1" dirty="0" smtClean="0"/>
              <a:t>Ikke godkendte folkeoplysende foreninger kan også låne kommunale lokaler gennem Kommunalfuldmagten, men så er det på andre vilkår.</a:t>
            </a:r>
            <a:endParaRPr lang="da-DK" sz="2000" b="1" dirty="0" smtClean="0"/>
          </a:p>
        </p:txBody>
      </p:sp>
    </p:spTree>
    <p:extLst>
      <p:ext uri="{BB962C8B-B14F-4D97-AF65-F5344CB8AC3E}">
        <p14:creationId xmlns:p14="http://schemas.microsoft.com/office/powerpoint/2010/main" val="26676910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4000" b="1" dirty="0" smtClean="0"/>
              <a:t>Folkeoplysningsområdet i Fredericia</a:t>
            </a:r>
            <a:endParaRPr lang="da-DK" sz="4000" dirty="0"/>
          </a:p>
        </p:txBody>
      </p:sp>
      <p:sp>
        <p:nvSpPr>
          <p:cNvPr id="3" name="Pladsholder til indhold 2"/>
          <p:cNvSpPr>
            <a:spLocks noGrp="1"/>
          </p:cNvSpPr>
          <p:nvPr>
            <p:ph idx="1"/>
          </p:nvPr>
        </p:nvSpPr>
        <p:spPr/>
        <p:txBody>
          <a:bodyPr>
            <a:normAutofit/>
          </a:bodyPr>
          <a:lstStyle/>
          <a:p>
            <a:pPr marL="0" indent="0">
              <a:buNone/>
            </a:pPr>
            <a:r>
              <a:rPr lang="da-DK" sz="2000" b="1" dirty="0" smtClean="0"/>
              <a:t>Gebyrordningen</a:t>
            </a:r>
          </a:p>
          <a:p>
            <a:r>
              <a:rPr lang="da-DK" sz="2000" dirty="0" smtClean="0"/>
              <a:t>Fredericia </a:t>
            </a:r>
            <a:r>
              <a:rPr lang="da-DK" sz="2000" dirty="0"/>
              <a:t>Kommune opkræver gebyrer af de folkeoplysende foreninger når de låner kommunale lokaler, dog ikke af udendørsarealer.</a:t>
            </a:r>
          </a:p>
          <a:p>
            <a:r>
              <a:rPr lang="da-DK" sz="2000" dirty="0" smtClean="0"/>
              <a:t>Jf</a:t>
            </a:r>
            <a:r>
              <a:rPr lang="da-DK" sz="2000" dirty="0"/>
              <a:t>. Folkeoplysningsloven § 22, må kommunen kun opkræve gebyrer af de folkeoplysende foreninger, hvis kommunen bruger gebyret til at yde frivillig supplerende lokaletilskud til foreninger med egne eller lejede lokaler. Indtægterne ved de opkrævede gebyrer må ikke overstige udgifterne til det supplerende lokaletilskud. </a:t>
            </a:r>
            <a:r>
              <a:rPr lang="da-DK" sz="2000" dirty="0" smtClean="0"/>
              <a:t>I Fredericia bruges det som ekstraordinært lokaletilskud.</a:t>
            </a:r>
          </a:p>
          <a:p>
            <a:endParaRPr lang="da-DK" sz="2000" dirty="0"/>
          </a:p>
          <a:p>
            <a:pPr marL="0" indent="0">
              <a:buNone/>
            </a:pPr>
            <a:endParaRPr lang="da-DK" sz="2000" b="1" dirty="0" smtClean="0"/>
          </a:p>
        </p:txBody>
      </p:sp>
    </p:spTree>
    <p:extLst>
      <p:ext uri="{BB962C8B-B14F-4D97-AF65-F5344CB8AC3E}">
        <p14:creationId xmlns:p14="http://schemas.microsoft.com/office/powerpoint/2010/main" val="6412435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sz="3200" dirty="0"/>
          </a:p>
        </p:txBody>
      </p:sp>
      <p:sp>
        <p:nvSpPr>
          <p:cNvPr id="3" name="Pladsholder til indhold 2"/>
          <p:cNvSpPr>
            <a:spLocks noGrp="1"/>
          </p:cNvSpPr>
          <p:nvPr>
            <p:ph idx="1"/>
          </p:nvPr>
        </p:nvSpPr>
        <p:spPr/>
        <p:txBody>
          <a:bodyPr/>
          <a:lstStyle/>
          <a:p>
            <a:pPr>
              <a:buNone/>
            </a:pPr>
            <a:endParaRPr lang="da-DK" sz="2000" dirty="0" smtClean="0"/>
          </a:p>
          <a:p>
            <a:endParaRPr lang="da-DK"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4000" b="1" dirty="0" smtClean="0"/>
              <a:t>1. Folkeoplysningsloven</a:t>
            </a:r>
            <a:endParaRPr lang="da-DK" sz="4000" b="1" dirty="0"/>
          </a:p>
        </p:txBody>
      </p:sp>
      <p:sp>
        <p:nvSpPr>
          <p:cNvPr id="3" name="Pladsholder til indhold 2"/>
          <p:cNvSpPr>
            <a:spLocks noGrp="1"/>
          </p:cNvSpPr>
          <p:nvPr>
            <p:ph idx="1"/>
          </p:nvPr>
        </p:nvSpPr>
        <p:spPr/>
        <p:txBody>
          <a:bodyPr/>
          <a:lstStyle/>
          <a:p>
            <a:pPr marL="0" indent="0">
              <a:buNone/>
            </a:pPr>
            <a:r>
              <a:rPr lang="da-DK" sz="2000" b="1" dirty="0"/>
              <a:t>Folkeoplysningslovens formål:</a:t>
            </a:r>
          </a:p>
          <a:p>
            <a:pPr marL="0" indent="0">
              <a:buNone/>
            </a:pPr>
            <a:r>
              <a:rPr lang="da-DK" sz="2000" dirty="0"/>
              <a:t>Loven skal med respekt for forskellige holdninger sikre offentlige tilskud m.v. til den fri folkeoplysende virksomhed, der bygger på fællesskab og de enkelte initiativtageres idégrundlag.</a:t>
            </a:r>
          </a:p>
          <a:p>
            <a:pPr marL="0" indent="0">
              <a:buNone/>
            </a:pPr>
            <a:r>
              <a:rPr lang="da-DK" sz="2000" dirty="0"/>
              <a:t>En forening </a:t>
            </a:r>
            <a:r>
              <a:rPr lang="da-DK" sz="2000" dirty="0" smtClean="0"/>
              <a:t>i folkeoplysende forstand er</a:t>
            </a:r>
            <a:r>
              <a:rPr lang="da-DK" sz="2000" dirty="0"/>
              <a:t>:</a:t>
            </a:r>
          </a:p>
          <a:p>
            <a:pPr marL="0" indent="0">
              <a:buNone/>
            </a:pPr>
            <a:r>
              <a:rPr lang="da-DK" sz="2000" dirty="0" smtClean="0"/>
              <a:t>	1. En </a:t>
            </a:r>
            <a:r>
              <a:rPr lang="da-DK" sz="2000" dirty="0"/>
              <a:t>forening, der tilbyder folkeoplysende </a:t>
            </a:r>
            <a:r>
              <a:rPr lang="da-DK" sz="2000" dirty="0" smtClean="0"/>
              <a:t>	voksenundervisning 	(aftenskoler)</a:t>
            </a:r>
            <a:endParaRPr lang="da-DK" sz="2000" dirty="0"/>
          </a:p>
          <a:p>
            <a:pPr marL="0" indent="0">
              <a:buNone/>
            </a:pPr>
            <a:r>
              <a:rPr lang="da-DK" sz="2000" dirty="0" smtClean="0"/>
              <a:t>	2. En </a:t>
            </a:r>
            <a:r>
              <a:rPr lang="da-DK" sz="2000" dirty="0"/>
              <a:t>forening, tilbyder frivilligt folkeoplysende </a:t>
            </a:r>
            <a:r>
              <a:rPr lang="da-DK" sz="2000" dirty="0" smtClean="0"/>
              <a:t>foreningsarbejde</a:t>
            </a:r>
          </a:p>
          <a:p>
            <a:pPr marL="0" indent="0">
              <a:buNone/>
            </a:pPr>
            <a:endParaRPr lang="da-DK" sz="2000" dirty="0"/>
          </a:p>
          <a:p>
            <a:pPr marL="0" indent="0">
              <a:buNone/>
            </a:pPr>
            <a:r>
              <a:rPr lang="da-DK" sz="2000" b="1" dirty="0" smtClean="0"/>
              <a:t>Link til Folkeoplysningsloven:</a:t>
            </a:r>
          </a:p>
          <a:p>
            <a:pPr marL="0" indent="0">
              <a:buNone/>
            </a:pPr>
            <a:r>
              <a:rPr lang="da-DK" sz="2000" dirty="0" smtClean="0">
                <a:hlinkClick r:id="rId2"/>
              </a:rPr>
              <a:t>https://www.retsinformation.dk/forms/r0710.aspx?id=138157</a:t>
            </a:r>
            <a:endParaRPr lang="da-DK" sz="2000" dirty="0" smtClean="0"/>
          </a:p>
          <a:p>
            <a:pPr marL="0" indent="0">
              <a:buNone/>
            </a:pPr>
            <a:endParaRPr lang="da-DK" sz="2000" dirty="0"/>
          </a:p>
          <a:p>
            <a:endParaRPr lang="da-DK" sz="2000" dirty="0"/>
          </a:p>
        </p:txBody>
      </p:sp>
    </p:spTree>
    <p:extLst>
      <p:ext uri="{BB962C8B-B14F-4D97-AF65-F5344CB8AC3E}">
        <p14:creationId xmlns:p14="http://schemas.microsoft.com/office/powerpoint/2010/main" val="28247095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4000" b="1" dirty="0" smtClean="0"/>
              <a:t>Folkeoplysningsloven</a:t>
            </a:r>
            <a:endParaRPr lang="da-DK" sz="4000" dirty="0"/>
          </a:p>
        </p:txBody>
      </p:sp>
      <p:sp>
        <p:nvSpPr>
          <p:cNvPr id="3" name="Pladsholder til indhold 2"/>
          <p:cNvSpPr>
            <a:spLocks noGrp="1"/>
          </p:cNvSpPr>
          <p:nvPr>
            <p:ph idx="1"/>
          </p:nvPr>
        </p:nvSpPr>
        <p:spPr/>
        <p:txBody>
          <a:bodyPr>
            <a:normAutofit/>
          </a:bodyPr>
          <a:lstStyle/>
          <a:p>
            <a:pPr marL="0" indent="0">
              <a:buNone/>
            </a:pPr>
            <a:r>
              <a:rPr lang="da-DK" sz="2000" dirty="0"/>
              <a:t>Hvis man er godkendt iht. folkeoplysningsloven kan man:</a:t>
            </a:r>
          </a:p>
          <a:p>
            <a:r>
              <a:rPr lang="da-DK" sz="2000" dirty="0"/>
              <a:t>Låne kommunale lokaler og udendørsanlæg vederlagsfrit (gebyr på nogle </a:t>
            </a:r>
            <a:r>
              <a:rPr lang="da-DK" sz="2000" dirty="0" smtClean="0"/>
              <a:t>lokaler)</a:t>
            </a:r>
            <a:endParaRPr lang="da-DK" sz="2000" dirty="0"/>
          </a:p>
          <a:p>
            <a:r>
              <a:rPr lang="da-DK" sz="2000" dirty="0"/>
              <a:t>Modtage tilskud til </a:t>
            </a:r>
            <a:r>
              <a:rPr lang="da-DK" sz="2000" dirty="0" smtClean="0"/>
              <a:t>voksenundervisning – aftenskoler </a:t>
            </a:r>
            <a:endParaRPr lang="da-DK" sz="2000" dirty="0"/>
          </a:p>
          <a:p>
            <a:r>
              <a:rPr lang="da-DK" sz="2000" dirty="0"/>
              <a:t>Modtage </a:t>
            </a:r>
            <a:r>
              <a:rPr lang="da-DK" sz="2000" dirty="0" smtClean="0"/>
              <a:t>forenings- og medlemstilskud – frivillige foreninger </a:t>
            </a:r>
            <a:endParaRPr lang="da-DK" sz="2000" dirty="0"/>
          </a:p>
          <a:p>
            <a:r>
              <a:rPr lang="da-DK" sz="2000" dirty="0"/>
              <a:t>Modtage driftstilskud til egne/lejede lokaler </a:t>
            </a:r>
            <a:r>
              <a:rPr lang="da-DK" sz="2000" dirty="0" smtClean="0"/>
              <a:t>– i Fredericia </a:t>
            </a:r>
            <a:r>
              <a:rPr lang="da-DK" sz="2000" dirty="0"/>
              <a:t>op til </a:t>
            </a:r>
            <a:r>
              <a:rPr lang="da-DK" sz="2000" dirty="0" smtClean="0"/>
              <a:t>75 % til aftenskolerne og 65 % </a:t>
            </a:r>
            <a:r>
              <a:rPr lang="da-DK" sz="2000" dirty="0"/>
              <a:t>til </a:t>
            </a:r>
            <a:r>
              <a:rPr lang="da-DK" sz="2000" dirty="0" smtClean="0"/>
              <a:t>frivillige foreninger  </a:t>
            </a:r>
            <a:endParaRPr lang="da-DK" sz="2000" dirty="0"/>
          </a:p>
          <a:p>
            <a:r>
              <a:rPr lang="da-DK" sz="2000" dirty="0" smtClean="0"/>
              <a:t>Modtage ekstraordinært lokaletilskud til større renoveringsprojekter</a:t>
            </a:r>
            <a:endParaRPr lang="da-DK" sz="2000" dirty="0"/>
          </a:p>
        </p:txBody>
      </p:sp>
    </p:spTree>
    <p:extLst>
      <p:ext uri="{BB962C8B-B14F-4D97-AF65-F5344CB8AC3E}">
        <p14:creationId xmlns:p14="http://schemas.microsoft.com/office/powerpoint/2010/main" val="10557941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60791" y="404664"/>
            <a:ext cx="8421309" cy="1800200"/>
          </a:xfrm>
        </p:spPr>
        <p:txBody>
          <a:bodyPr>
            <a:normAutofit/>
          </a:bodyPr>
          <a:lstStyle/>
          <a:p>
            <a:r>
              <a:rPr lang="da-DK" sz="4000" b="1" dirty="0" smtClean="0"/>
              <a:t>Ændringer i Folkeoplysningsloven </a:t>
            </a:r>
            <a:br>
              <a:rPr lang="da-DK" sz="4000" b="1" dirty="0" smtClean="0"/>
            </a:br>
            <a:r>
              <a:rPr lang="da-DK" sz="4000" b="1" dirty="0" smtClean="0"/>
              <a:t>pr. 1/1/2017</a:t>
            </a:r>
            <a:endParaRPr lang="da-DK" sz="4000" b="1" dirty="0"/>
          </a:p>
        </p:txBody>
      </p:sp>
      <p:sp>
        <p:nvSpPr>
          <p:cNvPr id="3" name="Pladsholder til indhold 2"/>
          <p:cNvSpPr>
            <a:spLocks noGrp="1"/>
          </p:cNvSpPr>
          <p:nvPr>
            <p:ph idx="1"/>
          </p:nvPr>
        </p:nvSpPr>
        <p:spPr>
          <a:xfrm>
            <a:off x="760791" y="2204864"/>
            <a:ext cx="8420100" cy="3600400"/>
          </a:xfrm>
        </p:spPr>
        <p:txBody>
          <a:bodyPr/>
          <a:lstStyle/>
          <a:p>
            <a:pPr marL="0" indent="0">
              <a:buNone/>
            </a:pPr>
            <a:r>
              <a:rPr lang="da-DK" sz="2000" dirty="0" smtClean="0"/>
              <a:t>1. Opstramning </a:t>
            </a:r>
            <a:r>
              <a:rPr lang="da-DK" sz="2000" dirty="0"/>
              <a:t>af betingelser for at yde støtte og præcisering af formålsbestemmelsen</a:t>
            </a:r>
          </a:p>
          <a:p>
            <a:pPr marL="0" indent="0">
              <a:buNone/>
            </a:pPr>
            <a:r>
              <a:rPr lang="da-DK" sz="2000" dirty="0"/>
              <a:t>2</a:t>
            </a:r>
            <a:r>
              <a:rPr lang="da-DK" sz="2000" dirty="0" smtClean="0"/>
              <a:t>. Styrket </a:t>
            </a:r>
            <a:r>
              <a:rPr lang="da-DK" sz="2000" dirty="0"/>
              <a:t>kommunalt tilsyn</a:t>
            </a:r>
          </a:p>
          <a:p>
            <a:pPr marL="0" indent="0">
              <a:buNone/>
            </a:pPr>
            <a:r>
              <a:rPr lang="da-DK" sz="2000" dirty="0"/>
              <a:t>3</a:t>
            </a:r>
            <a:r>
              <a:rPr lang="da-DK" sz="2000" dirty="0" smtClean="0"/>
              <a:t>. Øget </a:t>
            </a:r>
            <a:r>
              <a:rPr lang="da-DK" sz="2000" dirty="0"/>
              <a:t>offentlighed</a:t>
            </a:r>
          </a:p>
          <a:p>
            <a:pPr marL="0" indent="0">
              <a:buNone/>
            </a:pPr>
            <a:r>
              <a:rPr lang="da-DK" sz="2000" dirty="0"/>
              <a:t>4</a:t>
            </a:r>
            <a:r>
              <a:rPr lang="da-DK" sz="2000" dirty="0" smtClean="0"/>
              <a:t>. Udveksling </a:t>
            </a:r>
            <a:r>
              <a:rPr lang="da-DK" sz="2000" dirty="0"/>
              <a:t>af oplysninger med SKAT</a:t>
            </a:r>
          </a:p>
          <a:p>
            <a:pPr marL="0" indent="0">
              <a:buNone/>
            </a:pPr>
            <a:r>
              <a:rPr lang="da-DK" sz="2000" dirty="0"/>
              <a:t>5</a:t>
            </a:r>
            <a:r>
              <a:rPr lang="da-DK" sz="2000" dirty="0" smtClean="0"/>
              <a:t>. Opstramning </a:t>
            </a:r>
            <a:r>
              <a:rPr lang="da-DK" sz="2000" dirty="0"/>
              <a:t>af betingelserne for at yde støtte på andet grundlag end efter folkeoplysningsloven</a:t>
            </a:r>
          </a:p>
          <a:p>
            <a:endParaRPr lang="da-DK" dirty="0"/>
          </a:p>
        </p:txBody>
      </p:sp>
    </p:spTree>
    <p:extLst>
      <p:ext uri="{BB962C8B-B14F-4D97-AF65-F5344CB8AC3E}">
        <p14:creationId xmlns:p14="http://schemas.microsoft.com/office/powerpoint/2010/main" val="3350911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4000" b="1" dirty="0" smtClean="0"/>
              <a:t>2. Folkeoplysningsrådet</a:t>
            </a:r>
            <a:endParaRPr lang="da-DK" sz="4000" b="1" dirty="0"/>
          </a:p>
        </p:txBody>
      </p:sp>
      <p:sp>
        <p:nvSpPr>
          <p:cNvPr id="3" name="Pladsholder til indhold 2"/>
          <p:cNvSpPr>
            <a:spLocks noGrp="1"/>
          </p:cNvSpPr>
          <p:nvPr>
            <p:ph idx="1"/>
          </p:nvPr>
        </p:nvSpPr>
        <p:spPr/>
        <p:txBody>
          <a:bodyPr>
            <a:normAutofit/>
          </a:bodyPr>
          <a:lstStyle/>
          <a:p>
            <a:pPr marL="0" indent="0">
              <a:buNone/>
            </a:pPr>
            <a:r>
              <a:rPr lang="da-DK" sz="2000" b="1" dirty="0" smtClean="0"/>
              <a:t>Lovbestemt udvalg efter § 35 stk. 2 </a:t>
            </a:r>
          </a:p>
          <a:p>
            <a:pPr marL="0" indent="0">
              <a:buNone/>
            </a:pPr>
            <a:r>
              <a:rPr lang="da-DK" sz="2000" dirty="0" smtClean="0"/>
              <a:t>I </a:t>
            </a:r>
            <a:r>
              <a:rPr lang="da-DK" sz="2000" dirty="0"/>
              <a:t>følge Folkeoplysningsloven skal byrådet sikre, at den folkeoplysende virksomhed inddrages i alle sammenhænge af generel betydning for denne virksomhed, herunder forud for vedtagelse af</a:t>
            </a:r>
          </a:p>
          <a:p>
            <a:pPr marL="0" indent="0">
              <a:buNone/>
            </a:pPr>
            <a:r>
              <a:rPr lang="da-DK" sz="2000" dirty="0"/>
              <a:t>1</a:t>
            </a:r>
            <a:r>
              <a:rPr lang="da-DK" sz="2000" dirty="0" smtClean="0"/>
              <a:t>. Politik </a:t>
            </a:r>
            <a:r>
              <a:rPr lang="da-DK" sz="2000" dirty="0"/>
              <a:t>for den folkeoplysende virksomhed.</a:t>
            </a:r>
          </a:p>
          <a:p>
            <a:pPr marL="0" indent="0">
              <a:buNone/>
            </a:pPr>
            <a:r>
              <a:rPr lang="da-DK" sz="2000" dirty="0" smtClean="0"/>
              <a:t>2. Kommunens </a:t>
            </a:r>
            <a:r>
              <a:rPr lang="da-DK" sz="2000" dirty="0"/>
              <a:t>budget for den folkeoplysende virksomhed.</a:t>
            </a:r>
          </a:p>
          <a:p>
            <a:pPr marL="0" indent="0">
              <a:buNone/>
            </a:pPr>
            <a:r>
              <a:rPr lang="da-DK" sz="2000" dirty="0"/>
              <a:t>3</a:t>
            </a:r>
            <a:r>
              <a:rPr lang="da-DK" sz="2000" dirty="0" smtClean="0"/>
              <a:t>. Kommunens </a:t>
            </a:r>
            <a:r>
              <a:rPr lang="da-DK" sz="2000" dirty="0"/>
              <a:t>regler for tilskud til den folkeoplysende virksomhed</a:t>
            </a:r>
            <a:r>
              <a:rPr lang="da-DK" sz="2000" dirty="0" smtClean="0"/>
              <a:t>.</a:t>
            </a:r>
          </a:p>
          <a:p>
            <a:pPr marL="0" indent="0">
              <a:buNone/>
            </a:pPr>
            <a:endParaRPr lang="da-DK" sz="2000" dirty="0"/>
          </a:p>
          <a:p>
            <a:pPr marL="0" indent="0">
              <a:buNone/>
            </a:pPr>
            <a:r>
              <a:rPr lang="da-DK" sz="2000" dirty="0" smtClean="0"/>
              <a:t>Der skal nedsættes et udvalg eller råd under den kommunale forvaltning, hvor områderne sikres repræsentation. I Fredericia er dette opfyldt gennem Folkeoplysningsrådet.</a:t>
            </a:r>
          </a:p>
          <a:p>
            <a:pPr marL="0" indent="0">
              <a:buNone/>
            </a:pPr>
            <a:endParaRPr lang="da-DK" sz="2000" dirty="0"/>
          </a:p>
          <a:p>
            <a:endParaRPr lang="da-DK" dirty="0"/>
          </a:p>
        </p:txBody>
      </p:sp>
    </p:spTree>
    <p:extLst>
      <p:ext uri="{BB962C8B-B14F-4D97-AF65-F5344CB8AC3E}">
        <p14:creationId xmlns:p14="http://schemas.microsoft.com/office/powerpoint/2010/main" val="3765009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4000" b="1" dirty="0" smtClean="0"/>
              <a:t>Folkeoplysningsrådet</a:t>
            </a:r>
            <a:endParaRPr lang="da-DK" sz="4000" dirty="0"/>
          </a:p>
        </p:txBody>
      </p:sp>
      <p:sp>
        <p:nvSpPr>
          <p:cNvPr id="3" name="Pladsholder til indhold 2"/>
          <p:cNvSpPr>
            <a:spLocks noGrp="1"/>
          </p:cNvSpPr>
          <p:nvPr>
            <p:ph idx="1"/>
          </p:nvPr>
        </p:nvSpPr>
        <p:spPr/>
        <p:txBody>
          <a:bodyPr>
            <a:normAutofit/>
          </a:bodyPr>
          <a:lstStyle/>
          <a:p>
            <a:pPr marL="0" indent="0">
              <a:buNone/>
            </a:pPr>
            <a:r>
              <a:rPr lang="da-DK" sz="2000" b="1" dirty="0" smtClean="0"/>
              <a:t>Dialog og høringspart</a:t>
            </a:r>
          </a:p>
          <a:p>
            <a:r>
              <a:rPr lang="da-DK" sz="2000" dirty="0" smtClean="0"/>
              <a:t>Folkeoplysningsudvalget </a:t>
            </a:r>
            <a:r>
              <a:rPr lang="da-DK" sz="2000" dirty="0"/>
              <a:t>udgør et vigtigt organ, hvor politikere og repræsentanter for det frivillige foreningsliv kan komme i direkte dialog.</a:t>
            </a:r>
          </a:p>
          <a:p>
            <a:r>
              <a:rPr lang="da-DK" sz="2000" dirty="0"/>
              <a:t>Folkeoplysningsudvalget afgiver høringssvar, hvis der i budgetforhandlingerne er konsekvenser for økonomien til området.</a:t>
            </a:r>
          </a:p>
          <a:p>
            <a:r>
              <a:rPr lang="da-DK" sz="2000" dirty="0"/>
              <a:t>Folkeoplysningsudvalget fremsender forslag til byrådet </a:t>
            </a:r>
            <a:r>
              <a:rPr lang="da-DK" sz="2000" dirty="0" smtClean="0"/>
              <a:t>om ændringer inden for folkeoplysningsområdet</a:t>
            </a:r>
            <a:r>
              <a:rPr lang="da-DK" sz="2000" dirty="0"/>
              <a:t>.</a:t>
            </a:r>
          </a:p>
        </p:txBody>
      </p:sp>
    </p:spTree>
    <p:extLst>
      <p:ext uri="{BB962C8B-B14F-4D97-AF65-F5344CB8AC3E}">
        <p14:creationId xmlns:p14="http://schemas.microsoft.com/office/powerpoint/2010/main" val="5430502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4000" b="1" dirty="0" smtClean="0"/>
              <a:t>Folkeoplysningsrådet</a:t>
            </a:r>
            <a:endParaRPr lang="da-DK" sz="4000" dirty="0"/>
          </a:p>
        </p:txBody>
      </p:sp>
      <p:sp>
        <p:nvSpPr>
          <p:cNvPr id="3" name="Pladsholder til indhold 2"/>
          <p:cNvSpPr>
            <a:spLocks noGrp="1"/>
          </p:cNvSpPr>
          <p:nvPr>
            <p:ph idx="1"/>
          </p:nvPr>
        </p:nvSpPr>
        <p:spPr/>
        <p:txBody>
          <a:bodyPr/>
          <a:lstStyle/>
          <a:p>
            <a:pPr marL="0" indent="0">
              <a:buNone/>
            </a:pPr>
            <a:r>
              <a:rPr lang="da-DK" sz="2000" b="1" dirty="0" smtClean="0"/>
              <a:t>Møder </a:t>
            </a:r>
          </a:p>
          <a:p>
            <a:r>
              <a:rPr lang="da-DK" sz="2000" dirty="0" smtClean="0"/>
              <a:t>Folkeoplysningsrådet holder 8-10 møder om året.</a:t>
            </a:r>
          </a:p>
          <a:p>
            <a:r>
              <a:rPr lang="da-DK" sz="2000" dirty="0" smtClean="0"/>
              <a:t>Dertil kommer en række tilsynsbesøg hos foreningerne, hvor 2 medlemmer af folkeoplysningsrådet deltager ved hvert besøg.</a:t>
            </a:r>
          </a:p>
          <a:p>
            <a:pPr marL="0" indent="0">
              <a:buNone/>
            </a:pPr>
            <a:endParaRPr lang="da-DK" sz="2000" b="1" dirty="0"/>
          </a:p>
          <a:p>
            <a:pPr marL="0" indent="0">
              <a:buNone/>
            </a:pPr>
            <a:r>
              <a:rPr lang="da-DK" sz="2000" b="1" dirty="0" smtClean="0"/>
              <a:t>Diæter</a:t>
            </a:r>
          </a:p>
          <a:p>
            <a:pPr marL="0" indent="0">
              <a:buNone/>
            </a:pPr>
            <a:r>
              <a:rPr lang="da-DK" sz="2000" dirty="0" smtClean="0"/>
              <a:t>Folkeoplysningsrådets medlemmer modtager diæter for møderne</a:t>
            </a:r>
          </a:p>
          <a:p>
            <a:r>
              <a:rPr lang="da-DK" sz="2000" dirty="0" smtClean="0"/>
              <a:t>Mødediæt for møde indtil 4 timer:	415 kr. </a:t>
            </a:r>
          </a:p>
          <a:p>
            <a:r>
              <a:rPr lang="da-DK" sz="2000" dirty="0" smtClean="0"/>
              <a:t>Mødediæt for møder over 4 timer:	830 kr.</a:t>
            </a:r>
          </a:p>
          <a:p>
            <a:r>
              <a:rPr lang="da-DK" sz="2000" dirty="0" smtClean="0"/>
              <a:t>Mødediæterne beskattes som A-indkomst</a:t>
            </a:r>
          </a:p>
          <a:p>
            <a:endParaRPr lang="da-DK" dirty="0" smtClean="0"/>
          </a:p>
          <a:p>
            <a:endParaRPr lang="da-DK" dirty="0"/>
          </a:p>
        </p:txBody>
      </p:sp>
    </p:spTree>
    <p:extLst>
      <p:ext uri="{BB962C8B-B14F-4D97-AF65-F5344CB8AC3E}">
        <p14:creationId xmlns:p14="http://schemas.microsoft.com/office/powerpoint/2010/main" val="26843821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4000" b="1" dirty="0" smtClean="0"/>
              <a:t>Folkeoplysningsrådet</a:t>
            </a:r>
            <a:endParaRPr lang="da-DK" sz="4000" dirty="0"/>
          </a:p>
        </p:txBody>
      </p:sp>
      <p:sp>
        <p:nvSpPr>
          <p:cNvPr id="3" name="Pladsholder til indhold 2"/>
          <p:cNvSpPr>
            <a:spLocks noGrp="1"/>
          </p:cNvSpPr>
          <p:nvPr>
            <p:ph idx="1"/>
          </p:nvPr>
        </p:nvSpPr>
        <p:spPr/>
        <p:txBody>
          <a:bodyPr/>
          <a:lstStyle/>
          <a:p>
            <a:pPr marL="0" indent="0">
              <a:buNone/>
            </a:pPr>
            <a:r>
              <a:rPr lang="da-DK" b="1" dirty="0" smtClean="0"/>
              <a:t>Kompetencer</a:t>
            </a:r>
          </a:p>
          <a:p>
            <a:pPr marL="0" indent="0">
              <a:buNone/>
            </a:pPr>
            <a:r>
              <a:rPr lang="da-DK" dirty="0" smtClean="0"/>
              <a:t>Se kompetencefordelingsplan og vedtægter for Folkeoplysningsrådet</a:t>
            </a:r>
          </a:p>
          <a:p>
            <a:pPr marL="0" indent="0">
              <a:buNone/>
            </a:pPr>
            <a:r>
              <a:rPr lang="da-DK" dirty="0" smtClean="0"/>
              <a:t>Rådet beskæftiger sig primært med:</a:t>
            </a:r>
          </a:p>
          <a:p>
            <a:r>
              <a:rPr lang="da-DK" dirty="0" smtClean="0"/>
              <a:t>Dialog om og revision af tilskudsordninger</a:t>
            </a:r>
          </a:p>
          <a:p>
            <a:r>
              <a:rPr lang="da-DK" dirty="0" smtClean="0"/>
              <a:t>Indsatspuljen</a:t>
            </a:r>
          </a:p>
          <a:p>
            <a:r>
              <a:rPr lang="da-DK" dirty="0" smtClean="0"/>
              <a:t>Ekstraordinært lokaletilskud</a:t>
            </a:r>
          </a:p>
          <a:p>
            <a:r>
              <a:rPr lang="da-DK" dirty="0" smtClean="0"/>
              <a:t>Tiltag for anerkendelse af foreninger – nytårskuren</a:t>
            </a:r>
          </a:p>
          <a:p>
            <a:r>
              <a:rPr lang="da-DK" dirty="0" smtClean="0"/>
              <a:t>Fællesmøder/dialog med Kultur- og Idrætsudvalget</a:t>
            </a:r>
          </a:p>
          <a:p>
            <a:r>
              <a:rPr lang="da-DK" dirty="0" smtClean="0"/>
              <a:t>Tilsynsbesø</a:t>
            </a:r>
            <a:r>
              <a:rPr lang="da-DK" dirty="0"/>
              <a:t>g</a:t>
            </a:r>
            <a:endParaRPr lang="da-DK" dirty="0" smtClean="0"/>
          </a:p>
          <a:p>
            <a:pPr marL="0" indent="0">
              <a:buNone/>
            </a:pPr>
            <a:endParaRPr lang="da-DK" dirty="0" smtClean="0"/>
          </a:p>
          <a:p>
            <a:pPr marL="0" indent="0">
              <a:buNone/>
            </a:pPr>
            <a:endParaRPr lang="da-DK" dirty="0" smtClean="0"/>
          </a:p>
          <a:p>
            <a:pPr marL="0" indent="0">
              <a:buNone/>
            </a:pPr>
            <a:endParaRPr lang="da-DK" b="1" dirty="0"/>
          </a:p>
        </p:txBody>
      </p:sp>
    </p:spTree>
    <p:extLst>
      <p:ext uri="{BB962C8B-B14F-4D97-AF65-F5344CB8AC3E}">
        <p14:creationId xmlns:p14="http://schemas.microsoft.com/office/powerpoint/2010/main" val="35863589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ontor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B2E859BAA59F3646A2E9AF4A50514378" ma:contentTypeVersion="0" ma:contentTypeDescription="Opret et nyt dokument." ma:contentTypeScope="" ma:versionID="15ef24023464860fa0a9150951d4c590">
  <xsd:schema xmlns:xsd="http://www.w3.org/2001/XMLSchema" xmlns:p="http://schemas.microsoft.com/office/2006/metadata/properties" targetNamespace="http://schemas.microsoft.com/office/2006/metadata/properties" ma:root="true" ma:fieldsID="79458e8cc01bc5f1f076b1628d37ae1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ma:readOnly="tru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5293E1C3-234A-4EF7-8261-CA4FA4D356CB}">
  <ds:schemaRefs>
    <ds:schemaRef ds:uri="http://schemas.microsoft.com/sharepoint/v3/contenttype/forms"/>
  </ds:schemaRefs>
</ds:datastoreItem>
</file>

<file path=customXml/itemProps2.xml><?xml version="1.0" encoding="utf-8"?>
<ds:datastoreItem xmlns:ds="http://schemas.openxmlformats.org/officeDocument/2006/customXml" ds:itemID="{146409BA-A46A-473D-B13C-4F29BEE995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46C03767-A555-4DE3-BC69-F413F68B01F6}">
  <ds:schemaRefs>
    <ds:schemaRef ds:uri="http://www.w3.org/XML/1998/namespace"/>
    <ds:schemaRef ds:uri="http://schemas.microsoft.com/office/2006/documentManagement/types"/>
    <ds:schemaRef ds:uri="http://purl.org/dc/terms/"/>
    <ds:schemaRef ds:uri="http://purl.org/dc/elements/1.1/"/>
    <ds:schemaRef ds:uri="http://purl.org/dc/dcmitype/"/>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1006</TotalTime>
  <Words>1700</Words>
  <Application>Microsoft Office PowerPoint</Application>
  <PresentationFormat>A4 (210 x 297 mm)</PresentationFormat>
  <Paragraphs>222</Paragraphs>
  <Slides>26</Slides>
  <Notes>1</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26</vt:i4>
      </vt:variant>
    </vt:vector>
  </HeadingPairs>
  <TitlesOfParts>
    <vt:vector size="31" baseType="lpstr">
      <vt:lpstr>Arial</vt:lpstr>
      <vt:lpstr>Calibri</vt:lpstr>
      <vt:lpstr>Calibri Light</vt:lpstr>
      <vt:lpstr>Times New Roman</vt:lpstr>
      <vt:lpstr>Office-tema</vt:lpstr>
      <vt:lpstr>PowerPoint-præsentation</vt:lpstr>
      <vt:lpstr>Præsentation af folkeoplysningsområdet</vt:lpstr>
      <vt:lpstr>1. Folkeoplysningsloven</vt:lpstr>
      <vt:lpstr>Folkeoplysningsloven</vt:lpstr>
      <vt:lpstr>Ændringer i Folkeoplysningsloven  pr. 1/1/2017</vt:lpstr>
      <vt:lpstr>2. Folkeoplysningsrådet</vt:lpstr>
      <vt:lpstr>Folkeoplysningsrådet</vt:lpstr>
      <vt:lpstr>Folkeoplysningsrådet</vt:lpstr>
      <vt:lpstr>Folkeoplysningsrådet</vt:lpstr>
      <vt:lpstr>Folkeoplysningsrådet</vt:lpstr>
      <vt:lpstr>3. Folkeoplysningsområdet i Fredericia</vt:lpstr>
      <vt:lpstr>Folkeoplysningsområdet i Fredericia</vt:lpstr>
      <vt:lpstr>Folkeoplysningsområdet i Fredericia</vt:lpstr>
      <vt:lpstr>Folkeoplysningsområdet i Fredericia</vt:lpstr>
      <vt:lpstr>Folkeoplysningsområdet i Fredericia</vt:lpstr>
      <vt:lpstr>Folkeoplysningsområdet i Fredericia</vt:lpstr>
      <vt:lpstr>Folkeoplysningsområdet i Fredericia</vt:lpstr>
      <vt:lpstr>Folkeoplysningsområdet i Fredericia</vt:lpstr>
      <vt:lpstr>Folkeoplysningsområdet i Fredericia</vt:lpstr>
      <vt:lpstr>Folkeoplysningsområdet i Fredericia</vt:lpstr>
      <vt:lpstr>Folkeoplysningsområdet i Fredericia</vt:lpstr>
      <vt:lpstr>Folkeoplysningsområdet i Fredericia</vt:lpstr>
      <vt:lpstr>Folkeoplysningsområdet i Fredericia</vt:lpstr>
      <vt:lpstr>Folkeoplysningsområdet i Fredericia</vt:lpstr>
      <vt:lpstr>Folkeoplysningsområdet i Fredericia</vt:lpstr>
      <vt:lpstr>PowerPoint-præsentation</vt:lpstr>
    </vt:vector>
  </TitlesOfParts>
  <Company>Fredericia Kommune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Jytte Mønster</dc:creator>
  <cp:lastModifiedBy>H Birgitte F Langkilde Jakobsen</cp:lastModifiedBy>
  <cp:revision>74</cp:revision>
  <dcterms:created xsi:type="dcterms:W3CDTF">2002-01-02T12:57:57Z</dcterms:created>
  <dcterms:modified xsi:type="dcterms:W3CDTF">2018-06-13T08:57:35Z</dcterms:modified>
</cp:coreProperties>
</file>